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0" r:id="rId1"/>
  </p:sldMasterIdLst>
  <p:notesMasterIdLst>
    <p:notesMasterId r:id="rId48"/>
  </p:notesMasterIdLst>
  <p:handoutMasterIdLst>
    <p:handoutMasterId r:id="rId49"/>
  </p:handoutMasterIdLst>
  <p:sldIdLst>
    <p:sldId id="332" r:id="rId2"/>
    <p:sldId id="319" r:id="rId3"/>
    <p:sldId id="320" r:id="rId4"/>
    <p:sldId id="321" r:id="rId5"/>
    <p:sldId id="322" r:id="rId6"/>
    <p:sldId id="297" r:id="rId7"/>
    <p:sldId id="261" r:id="rId8"/>
    <p:sldId id="294" r:id="rId9"/>
    <p:sldId id="323" r:id="rId10"/>
    <p:sldId id="324" r:id="rId11"/>
    <p:sldId id="296" r:id="rId12"/>
    <p:sldId id="298" r:id="rId13"/>
    <p:sldId id="333" r:id="rId14"/>
    <p:sldId id="299" r:id="rId15"/>
    <p:sldId id="306" r:id="rId16"/>
    <p:sldId id="307" r:id="rId17"/>
    <p:sldId id="308" r:id="rId18"/>
    <p:sldId id="309" r:id="rId19"/>
    <p:sldId id="301" r:id="rId20"/>
    <p:sldId id="303" r:id="rId21"/>
    <p:sldId id="304" r:id="rId22"/>
    <p:sldId id="263" r:id="rId23"/>
    <p:sldId id="311" r:id="rId24"/>
    <p:sldId id="265" r:id="rId25"/>
    <p:sldId id="269" r:id="rId26"/>
    <p:sldId id="270" r:id="rId27"/>
    <p:sldId id="271" r:id="rId28"/>
    <p:sldId id="305" r:id="rId29"/>
    <p:sldId id="278" r:id="rId30"/>
    <p:sldId id="279" r:id="rId31"/>
    <p:sldId id="280" r:id="rId32"/>
    <p:sldId id="281" r:id="rId33"/>
    <p:sldId id="282" r:id="rId34"/>
    <p:sldId id="284" r:id="rId35"/>
    <p:sldId id="285" r:id="rId36"/>
    <p:sldId id="286" r:id="rId37"/>
    <p:sldId id="287" r:id="rId38"/>
    <p:sldId id="288" r:id="rId39"/>
    <p:sldId id="289" r:id="rId40"/>
    <p:sldId id="290" r:id="rId41"/>
    <p:sldId id="291" r:id="rId42"/>
    <p:sldId id="314" r:id="rId43"/>
    <p:sldId id="292" r:id="rId44"/>
    <p:sldId id="327" r:id="rId45"/>
    <p:sldId id="328" r:id="rId46"/>
    <p:sldId id="317" r:id="rId47"/>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itchFamily="33"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33"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33"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33"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33" charset="0"/>
        <a:ea typeface="+mn-ea"/>
        <a:cs typeface="+mn-cs"/>
      </a:defRPr>
    </a:lvl5pPr>
    <a:lvl6pPr marL="2286000" algn="l" defTabSz="457200" rtl="0" eaLnBrk="1" latinLnBrk="0" hangingPunct="1">
      <a:defRPr sz="2400" kern="1200">
        <a:solidFill>
          <a:schemeClr val="tx1"/>
        </a:solidFill>
        <a:latin typeface="Times New Roman" pitchFamily="33" charset="0"/>
        <a:ea typeface="+mn-ea"/>
        <a:cs typeface="+mn-cs"/>
      </a:defRPr>
    </a:lvl6pPr>
    <a:lvl7pPr marL="2743200" algn="l" defTabSz="457200" rtl="0" eaLnBrk="1" latinLnBrk="0" hangingPunct="1">
      <a:defRPr sz="2400" kern="1200">
        <a:solidFill>
          <a:schemeClr val="tx1"/>
        </a:solidFill>
        <a:latin typeface="Times New Roman" pitchFamily="33" charset="0"/>
        <a:ea typeface="+mn-ea"/>
        <a:cs typeface="+mn-cs"/>
      </a:defRPr>
    </a:lvl7pPr>
    <a:lvl8pPr marL="3200400" algn="l" defTabSz="457200" rtl="0" eaLnBrk="1" latinLnBrk="0" hangingPunct="1">
      <a:defRPr sz="2400" kern="1200">
        <a:solidFill>
          <a:schemeClr val="tx1"/>
        </a:solidFill>
        <a:latin typeface="Times New Roman" pitchFamily="33" charset="0"/>
        <a:ea typeface="+mn-ea"/>
        <a:cs typeface="+mn-cs"/>
      </a:defRPr>
    </a:lvl8pPr>
    <a:lvl9pPr marL="3657600" algn="l" defTabSz="457200" rtl="0" eaLnBrk="1" latinLnBrk="0" hangingPunct="1">
      <a:defRPr sz="2400" kern="1200">
        <a:solidFill>
          <a:schemeClr val="tx1"/>
        </a:solidFill>
        <a:latin typeface="Times New Roman" pitchFamily="33"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332" userDrawn="1">
          <p15:clr>
            <a:srgbClr val="A4A3A4"/>
          </p15:clr>
        </p15:guide>
        <p15:guide id="4" pos="546" userDrawn="1">
          <p15:clr>
            <a:srgbClr val="A4A3A4"/>
          </p15:clr>
        </p15:guide>
        <p15:guide id="5" pos="748" userDrawn="1">
          <p15:clr>
            <a:srgbClr val="A4A3A4"/>
          </p15:clr>
        </p15:guide>
        <p15:guide id="6" pos="938" userDrawn="1">
          <p15:clr>
            <a:srgbClr val="A4A3A4"/>
          </p15:clr>
        </p15:guide>
        <p15:guide id="7" orient="horz" pos="1078" userDrawn="1">
          <p15:clr>
            <a:srgbClr val="A4A3A4"/>
          </p15:clr>
        </p15:guide>
        <p15:guide id="8" orient="horz" pos="70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F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50" autoAdjust="0"/>
    <p:restoredTop sz="90814" autoAdjust="0"/>
  </p:normalViewPr>
  <p:slideViewPr>
    <p:cSldViewPr>
      <p:cViewPr varScale="1">
        <p:scale>
          <a:sx n="65" d="100"/>
          <a:sy n="65" d="100"/>
        </p:scale>
        <p:origin x="1734" y="72"/>
      </p:cViewPr>
      <p:guideLst>
        <p:guide orient="horz" pos="2160"/>
        <p:guide pos="2880"/>
        <p:guide pos="332"/>
        <p:guide pos="546"/>
        <p:guide pos="748"/>
        <p:guide pos="938"/>
        <p:guide orient="horz" pos="1078"/>
        <p:guide orient="horz" pos="709"/>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Lst>
  </p:outlineViewPr>
  <p:notesTextViewPr>
    <p:cViewPr>
      <p:scale>
        <a:sx n="100" d="100"/>
        <a:sy n="100" d="100"/>
      </p:scale>
      <p:origin x="0" y="0"/>
    </p:cViewPr>
  </p:notesTextViewPr>
  <p:sorterViewPr>
    <p:cViewPr>
      <p:scale>
        <a:sx n="100" d="100"/>
        <a:sy n="100" d="100"/>
      </p:scale>
      <p:origin x="0" y="-610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_rels/viewProps.xml.rels><?xml version="1.0" encoding="UTF-8" standalone="yes"?>
<Relationships xmlns="http://schemas.openxmlformats.org/package/2006/relationships"><Relationship Id="rId8" Type="http://schemas.openxmlformats.org/officeDocument/2006/relationships/slide" Target="slides/slide31.xml"/><Relationship Id="rId13" Type="http://schemas.openxmlformats.org/officeDocument/2006/relationships/slide" Target="slides/slide38.xml"/><Relationship Id="rId3" Type="http://schemas.openxmlformats.org/officeDocument/2006/relationships/slide" Target="slides/slide22.xml"/><Relationship Id="rId7" Type="http://schemas.openxmlformats.org/officeDocument/2006/relationships/slide" Target="slides/slide27.xml"/><Relationship Id="rId12" Type="http://schemas.openxmlformats.org/officeDocument/2006/relationships/slide" Target="slides/slide37.xml"/><Relationship Id="rId2" Type="http://schemas.openxmlformats.org/officeDocument/2006/relationships/slide" Target="slides/slide8.xml"/><Relationship Id="rId16" Type="http://schemas.openxmlformats.org/officeDocument/2006/relationships/slide" Target="slides/slide46.xml"/><Relationship Id="rId1" Type="http://schemas.openxmlformats.org/officeDocument/2006/relationships/slide" Target="slides/slide7.xml"/><Relationship Id="rId6" Type="http://schemas.openxmlformats.org/officeDocument/2006/relationships/slide" Target="slides/slide26.xml"/><Relationship Id="rId11" Type="http://schemas.openxmlformats.org/officeDocument/2006/relationships/slide" Target="slides/slide34.xml"/><Relationship Id="rId5" Type="http://schemas.openxmlformats.org/officeDocument/2006/relationships/slide" Target="slides/slide25.xml"/><Relationship Id="rId15" Type="http://schemas.openxmlformats.org/officeDocument/2006/relationships/slide" Target="slides/slide40.xml"/><Relationship Id="rId10" Type="http://schemas.openxmlformats.org/officeDocument/2006/relationships/slide" Target="slides/slide33.xml"/><Relationship Id="rId4" Type="http://schemas.openxmlformats.org/officeDocument/2006/relationships/slide" Target="slides/slide24.xml"/><Relationship Id="rId9" Type="http://schemas.openxmlformats.org/officeDocument/2006/relationships/slide" Target="slides/slide32.xml"/><Relationship Id="rId14" Type="http://schemas.openxmlformats.org/officeDocument/2006/relationships/slide" Target="slides/slide39.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C30105-BBE0-F74F-A388-D0D0D0C8543C}" type="doc">
      <dgm:prSet loTypeId="urn:microsoft.com/office/officeart/2005/8/layout/vList2" loCatId="list" qsTypeId="urn:microsoft.com/office/officeart/2005/8/quickstyle/simple4" qsCatId="simple" csTypeId="urn:microsoft.com/office/officeart/2005/8/colors/colorful3" csCatId="colorful" phldr="1"/>
      <dgm:spPr/>
      <dgm:t>
        <a:bodyPr/>
        <a:lstStyle/>
        <a:p>
          <a:endParaRPr lang="en-US"/>
        </a:p>
      </dgm:t>
    </dgm:pt>
    <dgm:pt modelId="{7C013D74-4496-6145-974D-3AD7B3DF03D9}">
      <dgm:prSet/>
      <dgm:spPr>
        <a:xfrm>
          <a:off x="0" y="266580"/>
          <a:ext cx="6248400" cy="561599"/>
        </a:xfrm>
        <a:prstGeom prst="roundRect">
          <a:avLst/>
        </a:prstGeom>
        <a:gradFill rotWithShape="0">
          <a:gsLst>
            <a:gs pos="0">
              <a:srgbClr val="666699">
                <a:hueOff val="0"/>
                <a:satOff val="0"/>
                <a:lumOff val="0"/>
                <a:alphaOff val="0"/>
                <a:shade val="40000"/>
                <a:alpha val="100000"/>
                <a:satMod val="150000"/>
                <a:lumMod val="100000"/>
              </a:srgbClr>
            </a:gs>
            <a:gs pos="100000">
              <a:srgbClr val="666699">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latin typeface="Rockwell"/>
              <a:ea typeface="+mn-ea"/>
              <a:cs typeface="+mn-cs"/>
            </a:rPr>
            <a:t>Software</a:t>
          </a:r>
        </a:p>
      </dgm:t>
    </dgm:pt>
    <dgm:pt modelId="{FD5101E8-59C9-984B-946A-F1CD6221CEF5}" type="parTrans" cxnId="{CC9F5922-37AD-B248-AF43-253EB23D1B0E}">
      <dgm:prSet/>
      <dgm:spPr/>
      <dgm:t>
        <a:bodyPr/>
        <a:lstStyle/>
        <a:p>
          <a:endParaRPr lang="en-US"/>
        </a:p>
      </dgm:t>
    </dgm:pt>
    <dgm:pt modelId="{EB825CBB-6EAB-174F-8D70-872CE0C06302}" type="sibTrans" cxnId="{CC9F5922-37AD-B248-AF43-253EB23D1B0E}">
      <dgm:prSet/>
      <dgm:spPr/>
      <dgm:t>
        <a:bodyPr/>
        <a:lstStyle/>
        <a:p>
          <a:endParaRPr lang="en-US"/>
        </a:p>
      </dgm:t>
    </dgm:pt>
    <dgm:pt modelId="{33B2E1D5-7076-B64B-A7DA-BF991DF39737}">
      <dgm:prSet/>
      <dgm:spPr>
        <a:xfrm>
          <a:off x="0" y="828180"/>
          <a:ext cx="6248400" cy="146556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A sequence of codes or instructions</a:t>
          </a:r>
        </a:p>
      </dgm:t>
    </dgm:pt>
    <dgm:pt modelId="{0552F9CF-6805-9F44-A08C-A640CECAE02A}" type="parTrans" cxnId="{8D54DEB6-2CB9-C649-AED1-FDF20EC35323}">
      <dgm:prSet/>
      <dgm:spPr/>
      <dgm:t>
        <a:bodyPr/>
        <a:lstStyle/>
        <a:p>
          <a:endParaRPr lang="en-US"/>
        </a:p>
      </dgm:t>
    </dgm:pt>
    <dgm:pt modelId="{DAE790BE-2467-CB43-8CEB-39796D3F9248}" type="sibTrans" cxnId="{8D54DEB6-2CB9-C649-AED1-FDF20EC35323}">
      <dgm:prSet/>
      <dgm:spPr/>
      <dgm:t>
        <a:bodyPr/>
        <a:lstStyle/>
        <a:p>
          <a:endParaRPr lang="en-US"/>
        </a:p>
      </dgm:t>
    </dgm:pt>
    <dgm:pt modelId="{E49359DF-E4C7-3E4C-B7F3-501F92A360B3}">
      <dgm:prSet/>
      <dgm:spPr>
        <a:xfrm>
          <a:off x="0" y="828180"/>
          <a:ext cx="6248400" cy="146556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Part of the hardware interprets each instruction and generates control signals</a:t>
          </a:r>
        </a:p>
      </dgm:t>
    </dgm:pt>
    <dgm:pt modelId="{E3F14906-8F33-FD44-BE44-8ECB73B43A97}" type="parTrans" cxnId="{D82BA876-664D-2849-8497-ABB849C5D360}">
      <dgm:prSet/>
      <dgm:spPr/>
      <dgm:t>
        <a:bodyPr/>
        <a:lstStyle/>
        <a:p>
          <a:endParaRPr lang="en-US"/>
        </a:p>
      </dgm:t>
    </dgm:pt>
    <dgm:pt modelId="{29509CF6-40D7-A941-81D4-46C13F33C8F5}" type="sibTrans" cxnId="{D82BA876-664D-2849-8497-ABB849C5D360}">
      <dgm:prSet/>
      <dgm:spPr/>
      <dgm:t>
        <a:bodyPr/>
        <a:lstStyle/>
        <a:p>
          <a:endParaRPr lang="en-US"/>
        </a:p>
      </dgm:t>
    </dgm:pt>
    <dgm:pt modelId="{F042A6B9-4955-0C42-B5FE-6657EE6789DC}">
      <dgm:prSet/>
      <dgm:spPr>
        <a:xfrm>
          <a:off x="0" y="828180"/>
          <a:ext cx="6248400" cy="146556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Provide a new sequence of codes for each new program instead of rewiring the hardware</a:t>
          </a:r>
        </a:p>
      </dgm:t>
    </dgm:pt>
    <dgm:pt modelId="{939BE1BD-AC78-634C-A4F2-A2143CE02EBA}" type="parTrans" cxnId="{59262761-8F1F-2444-9B06-892560221F22}">
      <dgm:prSet/>
      <dgm:spPr/>
      <dgm:t>
        <a:bodyPr/>
        <a:lstStyle/>
        <a:p>
          <a:endParaRPr lang="en-US"/>
        </a:p>
      </dgm:t>
    </dgm:pt>
    <dgm:pt modelId="{612D2958-397F-544D-9802-F37A5D3AFCB3}" type="sibTrans" cxnId="{59262761-8F1F-2444-9B06-892560221F22}">
      <dgm:prSet/>
      <dgm:spPr/>
      <dgm:t>
        <a:bodyPr/>
        <a:lstStyle/>
        <a:p>
          <a:endParaRPr lang="en-US"/>
        </a:p>
      </dgm:t>
    </dgm:pt>
    <dgm:pt modelId="{E037D4F1-8C5F-BB41-A625-2334E757E45E}">
      <dgm:prSet/>
      <dgm:spPr>
        <a:xfrm>
          <a:off x="0" y="2293740"/>
          <a:ext cx="6248400" cy="561599"/>
        </a:xfrm>
        <a:prstGeom prst="roundRect">
          <a:avLst/>
        </a:prstGeom>
        <a:gradFill rotWithShape="0">
          <a:gsLst>
            <a:gs pos="0">
              <a:srgbClr val="666699">
                <a:hueOff val="-10800000"/>
                <a:satOff val="0"/>
                <a:lumOff val="0"/>
                <a:alphaOff val="0"/>
                <a:shade val="40000"/>
                <a:alpha val="100000"/>
                <a:satMod val="150000"/>
                <a:lumMod val="100000"/>
              </a:srgbClr>
            </a:gs>
            <a:gs pos="100000">
              <a:srgbClr val="666699">
                <a:hueOff val="-1080000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latin typeface="Rockwell"/>
              <a:ea typeface="+mn-ea"/>
              <a:cs typeface="+mn-cs"/>
            </a:rPr>
            <a:t>Major components:</a:t>
          </a:r>
        </a:p>
      </dgm:t>
    </dgm:pt>
    <dgm:pt modelId="{2518649E-74D5-1446-85AC-B3F416C1B89C}" type="parTrans" cxnId="{80C724BD-936C-E34B-91A0-B2EA8D8A0E6B}">
      <dgm:prSet/>
      <dgm:spPr/>
      <dgm:t>
        <a:bodyPr/>
        <a:lstStyle/>
        <a:p>
          <a:endParaRPr lang="en-US"/>
        </a:p>
      </dgm:t>
    </dgm:pt>
    <dgm:pt modelId="{89391C87-0FC1-954B-9C37-906B39F142A8}" type="sibTrans" cxnId="{80C724BD-936C-E34B-91A0-B2EA8D8A0E6B}">
      <dgm:prSet/>
      <dgm:spPr/>
      <dgm:t>
        <a:bodyPr/>
        <a:lstStyle/>
        <a:p>
          <a:endParaRPr lang="en-US"/>
        </a:p>
      </dgm:t>
    </dgm:pt>
    <dgm:pt modelId="{234E42D5-31BB-0A4C-9CD6-B6D224CD535C}">
      <dgm:prSet/>
      <dgm:spPr>
        <a:xfrm>
          <a:off x="0" y="2855340"/>
          <a:ext cx="6248400" cy="327888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Means of reporting results</a:t>
          </a:r>
        </a:p>
      </dgm:t>
    </dgm:pt>
    <dgm:pt modelId="{24FAF873-5FB9-624E-A49D-5B08A05DCBF5}">
      <dgm:prSet/>
      <dgm:spPr>
        <a:xfrm>
          <a:off x="0" y="2855340"/>
          <a:ext cx="6248400" cy="327888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Output module</a:t>
          </a:r>
        </a:p>
      </dgm:t>
    </dgm:pt>
    <dgm:pt modelId="{D002FA64-CDE6-0940-AC00-543365586A19}" type="sibTrans" cxnId="{4EBA38F4-3A1B-1742-BA72-AB710EA8C3C7}">
      <dgm:prSet/>
      <dgm:spPr/>
      <dgm:t>
        <a:bodyPr/>
        <a:lstStyle/>
        <a:p>
          <a:endParaRPr lang="en-US"/>
        </a:p>
      </dgm:t>
    </dgm:pt>
    <dgm:pt modelId="{B008B530-2D2D-4D43-966B-A433E3A4A2C8}" type="parTrans" cxnId="{4EBA38F4-3A1B-1742-BA72-AB710EA8C3C7}">
      <dgm:prSet/>
      <dgm:spPr/>
      <dgm:t>
        <a:bodyPr/>
        <a:lstStyle/>
        <a:p>
          <a:endParaRPr lang="en-US"/>
        </a:p>
      </dgm:t>
    </dgm:pt>
    <dgm:pt modelId="{4C804830-6C20-2741-AE9E-45F450C8F352}">
      <dgm:prSet/>
      <dgm:spPr>
        <a:xfrm>
          <a:off x="0" y="2855340"/>
          <a:ext cx="6248400" cy="327888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Contains basic components for accepting data and instructions and converting them into an internal form of signals usable by the system</a:t>
          </a:r>
        </a:p>
      </dgm:t>
    </dgm:pt>
    <dgm:pt modelId="{948C7C32-FC71-034A-A9D1-2D2E150E1953}">
      <dgm:prSet/>
      <dgm:spPr>
        <a:xfrm>
          <a:off x="0" y="2855340"/>
          <a:ext cx="6248400" cy="327888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Input module</a:t>
          </a:r>
        </a:p>
      </dgm:t>
    </dgm:pt>
    <dgm:pt modelId="{D6DC2FD5-CEDD-3D49-9DE0-8C0B4BA26801}" type="sibTrans" cxnId="{34022C4D-3E17-604D-AEAE-B0FEF57DFD0E}">
      <dgm:prSet/>
      <dgm:spPr/>
      <dgm:t>
        <a:bodyPr/>
        <a:lstStyle/>
        <a:p>
          <a:endParaRPr lang="en-US"/>
        </a:p>
      </dgm:t>
    </dgm:pt>
    <dgm:pt modelId="{F5DA14C9-CFF8-8C4C-9835-74F10C62CE79}" type="parTrans" cxnId="{34022C4D-3E17-604D-AEAE-B0FEF57DFD0E}">
      <dgm:prSet/>
      <dgm:spPr/>
      <dgm:t>
        <a:bodyPr/>
        <a:lstStyle/>
        <a:p>
          <a:endParaRPr lang="en-US"/>
        </a:p>
      </dgm:t>
    </dgm:pt>
    <dgm:pt modelId="{7553F031-D91F-B34C-9D28-1D3C7C5C7FF5}">
      <dgm:prSet/>
      <dgm:spPr>
        <a:xfrm>
          <a:off x="0" y="2855340"/>
          <a:ext cx="6248400" cy="327888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I/O Components</a:t>
          </a:r>
        </a:p>
      </dgm:t>
    </dgm:pt>
    <dgm:pt modelId="{F5C111B9-16D2-4F4E-8812-F869ABB36A3D}" type="sibTrans" cxnId="{916F1E77-62DF-1840-BE91-704D6A2132EB}">
      <dgm:prSet/>
      <dgm:spPr/>
      <dgm:t>
        <a:bodyPr/>
        <a:lstStyle/>
        <a:p>
          <a:endParaRPr lang="en-US"/>
        </a:p>
      </dgm:t>
    </dgm:pt>
    <dgm:pt modelId="{7B3DD069-B5EB-9740-94E2-D305A5602EE7}" type="parTrans" cxnId="{916F1E77-62DF-1840-BE91-704D6A2132EB}">
      <dgm:prSet/>
      <dgm:spPr/>
      <dgm:t>
        <a:bodyPr/>
        <a:lstStyle/>
        <a:p>
          <a:endParaRPr lang="en-US"/>
        </a:p>
      </dgm:t>
    </dgm:pt>
    <dgm:pt modelId="{2486CEE9-6B01-C845-9D12-D4366D3B3FC6}" type="sibTrans" cxnId="{6C187B61-9F7C-3342-8AA2-116AA48197D2}">
      <dgm:prSet/>
      <dgm:spPr/>
      <dgm:t>
        <a:bodyPr/>
        <a:lstStyle/>
        <a:p>
          <a:endParaRPr lang="en-US"/>
        </a:p>
      </dgm:t>
    </dgm:pt>
    <dgm:pt modelId="{CA858E07-9B8E-C648-A6B1-9EDBB304E22B}" type="parTrans" cxnId="{6C187B61-9F7C-3342-8AA2-116AA48197D2}">
      <dgm:prSet/>
      <dgm:spPr/>
      <dgm:t>
        <a:bodyPr/>
        <a:lstStyle/>
        <a:p>
          <a:endParaRPr lang="en-US"/>
        </a:p>
      </dgm:t>
    </dgm:pt>
    <dgm:pt modelId="{766F468D-E105-6441-AFDA-C35BA0DDAE2B}" type="sibTrans" cxnId="{CE8CFF92-3E5C-0E4C-8F40-8946C262CA7F}">
      <dgm:prSet/>
      <dgm:spPr/>
      <dgm:t>
        <a:bodyPr/>
        <a:lstStyle/>
        <a:p>
          <a:endParaRPr lang="en-US"/>
        </a:p>
      </dgm:t>
    </dgm:pt>
    <dgm:pt modelId="{BCAE0029-0DEE-2246-A8F3-1BA27774EF73}" type="parTrans" cxnId="{CE8CFF92-3E5C-0E4C-8F40-8946C262CA7F}">
      <dgm:prSet/>
      <dgm:spPr/>
      <dgm:t>
        <a:bodyPr/>
        <a:lstStyle/>
        <a:p>
          <a:endParaRPr lang="en-US"/>
        </a:p>
      </dgm:t>
    </dgm:pt>
    <dgm:pt modelId="{B261E502-5543-7B4D-9ACE-70EA3B42B175}">
      <dgm:prSet/>
      <dgm:spPr>
        <a:xfrm>
          <a:off x="0" y="2855340"/>
          <a:ext cx="6248400" cy="327888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Module of general-purpose arithmetic and logic functions</a:t>
          </a:r>
        </a:p>
      </dgm:t>
    </dgm:pt>
    <dgm:pt modelId="{C19AC66C-2A37-8644-927E-F197C32A21CF}">
      <dgm:prSet/>
      <dgm:spPr>
        <a:xfrm>
          <a:off x="0" y="2855340"/>
          <a:ext cx="6248400" cy="327888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Instruction interpreter</a:t>
          </a:r>
        </a:p>
      </dgm:t>
    </dgm:pt>
    <dgm:pt modelId="{CE0386A9-076E-F94F-A620-AD660D7C9972}">
      <dgm:prSet/>
      <dgm:spPr>
        <a:xfrm>
          <a:off x="0" y="2855340"/>
          <a:ext cx="6248400" cy="3278880"/>
        </a:xfrm>
        <a:prstGeom prst="rect">
          <a:avLst/>
        </a:prstGeom>
        <a:noFill/>
        <a:ln>
          <a:noFill/>
        </a:ln>
        <a:effectLst/>
      </dgm:spPr>
      <dgm:t>
        <a:bodyPr/>
        <a:lstStyle/>
        <a:p>
          <a:pPr rtl="0"/>
          <a:r>
            <a:rPr lang="en-US" dirty="0">
              <a:solidFill>
                <a:sysClr val="windowText" lastClr="000000">
                  <a:hueOff val="0"/>
                  <a:satOff val="0"/>
                  <a:lumOff val="0"/>
                  <a:alphaOff val="0"/>
                </a:sysClr>
              </a:solidFill>
              <a:latin typeface="Rockwell"/>
              <a:ea typeface="+mn-ea"/>
              <a:cs typeface="+mn-cs"/>
            </a:rPr>
            <a:t>CPU	</a:t>
          </a:r>
        </a:p>
      </dgm:t>
    </dgm:pt>
    <dgm:pt modelId="{EBA51D91-D31F-1740-B59A-1DC7B6D4F2A0}" type="sibTrans" cxnId="{7CDDD54B-8B29-E84C-B118-CFEC7AC133CB}">
      <dgm:prSet/>
      <dgm:spPr/>
      <dgm:t>
        <a:bodyPr/>
        <a:lstStyle/>
        <a:p>
          <a:endParaRPr lang="en-US"/>
        </a:p>
      </dgm:t>
    </dgm:pt>
    <dgm:pt modelId="{8ED039CD-8D5F-6947-B753-AB16F627CB91}" type="parTrans" cxnId="{7CDDD54B-8B29-E84C-B118-CFEC7AC133CB}">
      <dgm:prSet/>
      <dgm:spPr/>
      <dgm:t>
        <a:bodyPr/>
        <a:lstStyle/>
        <a:p>
          <a:endParaRPr lang="en-US"/>
        </a:p>
      </dgm:t>
    </dgm:pt>
    <dgm:pt modelId="{91C4B158-54E2-E34F-84AB-BFBD35FCCA63}" type="sibTrans" cxnId="{CEB98A90-4183-3449-8248-A46BEE5B578B}">
      <dgm:prSet/>
      <dgm:spPr/>
      <dgm:t>
        <a:bodyPr/>
        <a:lstStyle/>
        <a:p>
          <a:endParaRPr lang="en-US"/>
        </a:p>
      </dgm:t>
    </dgm:pt>
    <dgm:pt modelId="{AFECB01D-41D5-6A41-AF16-839155C4AA53}" type="parTrans" cxnId="{CEB98A90-4183-3449-8248-A46BEE5B578B}">
      <dgm:prSet/>
      <dgm:spPr/>
      <dgm:t>
        <a:bodyPr/>
        <a:lstStyle/>
        <a:p>
          <a:endParaRPr lang="en-US"/>
        </a:p>
      </dgm:t>
    </dgm:pt>
    <dgm:pt modelId="{6FDCA9DF-F661-5E46-B8AA-407165CD3F27}" type="sibTrans" cxnId="{E24ECB5F-D390-F14C-AF65-BB63F1ADA24A}">
      <dgm:prSet/>
      <dgm:spPr/>
      <dgm:t>
        <a:bodyPr/>
        <a:lstStyle/>
        <a:p>
          <a:endParaRPr lang="en-US"/>
        </a:p>
      </dgm:t>
    </dgm:pt>
    <dgm:pt modelId="{475F3117-F8E4-F648-8030-30A218B5E838}" type="parTrans" cxnId="{E24ECB5F-D390-F14C-AF65-BB63F1ADA24A}">
      <dgm:prSet/>
      <dgm:spPr/>
      <dgm:t>
        <a:bodyPr/>
        <a:lstStyle/>
        <a:p>
          <a:endParaRPr lang="en-US"/>
        </a:p>
      </dgm:t>
    </dgm:pt>
    <dgm:pt modelId="{96DA18E2-7555-CC4E-8486-7B36FB2B9A75}" type="pres">
      <dgm:prSet presAssocID="{84C30105-BBE0-F74F-A388-D0D0D0C8543C}" presName="linear" presStyleCnt="0">
        <dgm:presLayoutVars>
          <dgm:animLvl val="lvl"/>
          <dgm:resizeHandles val="exact"/>
        </dgm:presLayoutVars>
      </dgm:prSet>
      <dgm:spPr/>
    </dgm:pt>
    <dgm:pt modelId="{F992244F-0972-284B-BD79-4BDF0FE0F3E9}" type="pres">
      <dgm:prSet presAssocID="{7C013D74-4496-6145-974D-3AD7B3DF03D9}" presName="parentText" presStyleLbl="node1" presStyleIdx="0" presStyleCnt="2">
        <dgm:presLayoutVars>
          <dgm:chMax val="0"/>
          <dgm:bulletEnabled val="1"/>
        </dgm:presLayoutVars>
      </dgm:prSet>
      <dgm:spPr/>
    </dgm:pt>
    <dgm:pt modelId="{13B14588-5A20-EA4F-979E-F796522A9FDC}" type="pres">
      <dgm:prSet presAssocID="{7C013D74-4496-6145-974D-3AD7B3DF03D9}" presName="childText" presStyleLbl="revTx" presStyleIdx="0" presStyleCnt="2">
        <dgm:presLayoutVars>
          <dgm:bulletEnabled val="1"/>
        </dgm:presLayoutVars>
      </dgm:prSet>
      <dgm:spPr/>
    </dgm:pt>
    <dgm:pt modelId="{759BB5A2-667B-D94C-B06E-5A570D0844D7}" type="pres">
      <dgm:prSet presAssocID="{E037D4F1-8C5F-BB41-A625-2334E757E45E}" presName="parentText" presStyleLbl="node1" presStyleIdx="1" presStyleCnt="2">
        <dgm:presLayoutVars>
          <dgm:chMax val="0"/>
          <dgm:bulletEnabled val="1"/>
        </dgm:presLayoutVars>
      </dgm:prSet>
      <dgm:spPr/>
    </dgm:pt>
    <dgm:pt modelId="{71A7FB0B-C6BF-A948-80B4-3819DEC8407E}" type="pres">
      <dgm:prSet presAssocID="{E037D4F1-8C5F-BB41-A625-2334E757E45E}" presName="childText" presStyleLbl="revTx" presStyleIdx="1" presStyleCnt="2">
        <dgm:presLayoutVars>
          <dgm:bulletEnabled val="1"/>
        </dgm:presLayoutVars>
      </dgm:prSet>
      <dgm:spPr/>
    </dgm:pt>
  </dgm:ptLst>
  <dgm:cxnLst>
    <dgm:cxn modelId="{B283D809-3DA6-BB41-8ED5-99A31F687EE2}" type="presOf" srcId="{E49359DF-E4C7-3E4C-B7F3-501F92A360B3}" destId="{13B14588-5A20-EA4F-979E-F796522A9FDC}" srcOrd="0" destOrd="1" presId="urn:microsoft.com/office/officeart/2005/8/layout/vList2"/>
    <dgm:cxn modelId="{5FE3A80C-2F59-AF46-A8A4-2364E2A3B74B}" type="presOf" srcId="{CE0386A9-076E-F94F-A620-AD660D7C9972}" destId="{71A7FB0B-C6BF-A948-80B4-3819DEC8407E}" srcOrd="0" destOrd="0" presId="urn:microsoft.com/office/officeart/2005/8/layout/vList2"/>
    <dgm:cxn modelId="{CC9F5922-37AD-B248-AF43-253EB23D1B0E}" srcId="{84C30105-BBE0-F74F-A388-D0D0D0C8543C}" destId="{7C013D74-4496-6145-974D-3AD7B3DF03D9}" srcOrd="0" destOrd="0" parTransId="{FD5101E8-59C9-984B-946A-F1CD6221CEF5}" sibTransId="{EB825CBB-6EAB-174F-8D70-872CE0C06302}"/>
    <dgm:cxn modelId="{783D5B28-61C6-004B-BC81-D167B98E8E75}" type="presOf" srcId="{B261E502-5543-7B4D-9ACE-70EA3B42B175}" destId="{71A7FB0B-C6BF-A948-80B4-3819DEC8407E}" srcOrd="0" destOrd="2" presId="urn:microsoft.com/office/officeart/2005/8/layout/vList2"/>
    <dgm:cxn modelId="{8F75E936-22E9-8343-965F-FEC47404A232}" type="presOf" srcId="{7553F031-D91F-B34C-9D28-1D3C7C5C7FF5}" destId="{71A7FB0B-C6BF-A948-80B4-3819DEC8407E}" srcOrd="0" destOrd="3" presId="urn:microsoft.com/office/officeart/2005/8/layout/vList2"/>
    <dgm:cxn modelId="{E24ECB5F-D390-F14C-AF65-BB63F1ADA24A}" srcId="{CE0386A9-076E-F94F-A620-AD660D7C9972}" destId="{C19AC66C-2A37-8644-927E-F197C32A21CF}" srcOrd="0" destOrd="0" parTransId="{475F3117-F8E4-F648-8030-30A218B5E838}" sibTransId="{6FDCA9DF-F661-5E46-B8AA-407165CD3F27}"/>
    <dgm:cxn modelId="{59262761-8F1F-2444-9B06-892560221F22}" srcId="{7C013D74-4496-6145-974D-3AD7B3DF03D9}" destId="{F042A6B9-4955-0C42-B5FE-6657EE6789DC}" srcOrd="2" destOrd="0" parTransId="{939BE1BD-AC78-634C-A4F2-A2143CE02EBA}" sibTransId="{612D2958-397F-544D-9802-F37A5D3AFCB3}"/>
    <dgm:cxn modelId="{6C187B61-9F7C-3342-8AA2-116AA48197D2}" srcId="{7553F031-D91F-B34C-9D28-1D3C7C5C7FF5}" destId="{24FAF873-5FB9-624E-A49D-5B08A05DCBF5}" srcOrd="1" destOrd="0" parTransId="{CA858E07-9B8E-C648-A6B1-9EDBB304E22B}" sibTransId="{2486CEE9-6B01-C845-9D12-D4366D3B3FC6}"/>
    <dgm:cxn modelId="{BC138266-5E73-AF45-9017-AF324E24FBE5}" type="presOf" srcId="{234E42D5-31BB-0A4C-9CD6-B6D224CD535C}" destId="{71A7FB0B-C6BF-A948-80B4-3819DEC8407E}" srcOrd="0" destOrd="7" presId="urn:microsoft.com/office/officeart/2005/8/layout/vList2"/>
    <dgm:cxn modelId="{38443469-1F4E-9443-84A4-E8DF807D2C27}" type="presOf" srcId="{7C013D74-4496-6145-974D-3AD7B3DF03D9}" destId="{F992244F-0972-284B-BD79-4BDF0FE0F3E9}" srcOrd="0" destOrd="0" presId="urn:microsoft.com/office/officeart/2005/8/layout/vList2"/>
    <dgm:cxn modelId="{7CDDD54B-8B29-E84C-B118-CFEC7AC133CB}" srcId="{E037D4F1-8C5F-BB41-A625-2334E757E45E}" destId="{CE0386A9-076E-F94F-A620-AD660D7C9972}" srcOrd="0" destOrd="0" parTransId="{8ED039CD-8D5F-6947-B753-AB16F627CB91}" sibTransId="{EBA51D91-D31F-1740-B59A-1DC7B6D4F2A0}"/>
    <dgm:cxn modelId="{34022C4D-3E17-604D-AEAE-B0FEF57DFD0E}" srcId="{948C7C32-FC71-034A-A9D1-2D2E150E1953}" destId="{4C804830-6C20-2741-AE9E-45F450C8F352}" srcOrd="0" destOrd="0" parTransId="{F5DA14C9-CFF8-8C4C-9835-74F10C62CE79}" sibTransId="{D6DC2FD5-CEDD-3D49-9DE0-8C0B4BA26801}"/>
    <dgm:cxn modelId="{D82BA876-664D-2849-8497-ABB849C5D360}" srcId="{7C013D74-4496-6145-974D-3AD7B3DF03D9}" destId="{E49359DF-E4C7-3E4C-B7F3-501F92A360B3}" srcOrd="1" destOrd="0" parTransId="{E3F14906-8F33-FD44-BE44-8ECB73B43A97}" sibTransId="{29509CF6-40D7-A941-81D4-46C13F33C8F5}"/>
    <dgm:cxn modelId="{916F1E77-62DF-1840-BE91-704D6A2132EB}" srcId="{E037D4F1-8C5F-BB41-A625-2334E757E45E}" destId="{7553F031-D91F-B34C-9D28-1D3C7C5C7FF5}" srcOrd="1" destOrd="0" parTransId="{7B3DD069-B5EB-9740-94E2-D305A5602EE7}" sibTransId="{F5C111B9-16D2-4F4E-8812-F869ABB36A3D}"/>
    <dgm:cxn modelId="{58E97D5A-B821-7047-9C0C-DE9ADFC401F7}" type="presOf" srcId="{4C804830-6C20-2741-AE9E-45F450C8F352}" destId="{71A7FB0B-C6BF-A948-80B4-3819DEC8407E}" srcOrd="0" destOrd="5" presId="urn:microsoft.com/office/officeart/2005/8/layout/vList2"/>
    <dgm:cxn modelId="{D247B67D-A3E6-6048-89E9-61835D628673}" type="presOf" srcId="{C19AC66C-2A37-8644-927E-F197C32A21CF}" destId="{71A7FB0B-C6BF-A948-80B4-3819DEC8407E}" srcOrd="0" destOrd="1" presId="urn:microsoft.com/office/officeart/2005/8/layout/vList2"/>
    <dgm:cxn modelId="{CEB98A90-4183-3449-8248-A46BEE5B578B}" srcId="{CE0386A9-076E-F94F-A620-AD660D7C9972}" destId="{B261E502-5543-7B4D-9ACE-70EA3B42B175}" srcOrd="1" destOrd="0" parTransId="{AFECB01D-41D5-6A41-AF16-839155C4AA53}" sibTransId="{91C4B158-54E2-E34F-84AB-BFBD35FCCA63}"/>
    <dgm:cxn modelId="{F1A8D392-DADE-9042-A5FB-1BEBAEA85D9B}" type="presOf" srcId="{F042A6B9-4955-0C42-B5FE-6657EE6789DC}" destId="{13B14588-5A20-EA4F-979E-F796522A9FDC}" srcOrd="0" destOrd="2" presId="urn:microsoft.com/office/officeart/2005/8/layout/vList2"/>
    <dgm:cxn modelId="{CE8CFF92-3E5C-0E4C-8F40-8946C262CA7F}" srcId="{7553F031-D91F-B34C-9D28-1D3C7C5C7FF5}" destId="{948C7C32-FC71-034A-A9D1-2D2E150E1953}" srcOrd="0" destOrd="0" parTransId="{BCAE0029-0DEE-2246-A8F3-1BA27774EF73}" sibTransId="{766F468D-E105-6441-AFDA-C35BA0DDAE2B}"/>
    <dgm:cxn modelId="{1D6C5B9B-C8DF-BC49-941A-DEF872B2DDF3}" type="presOf" srcId="{24FAF873-5FB9-624E-A49D-5B08A05DCBF5}" destId="{71A7FB0B-C6BF-A948-80B4-3819DEC8407E}" srcOrd="0" destOrd="6" presId="urn:microsoft.com/office/officeart/2005/8/layout/vList2"/>
    <dgm:cxn modelId="{C821A0AC-3D6C-FE4D-8F10-156B715B05FE}" type="presOf" srcId="{33B2E1D5-7076-B64B-A7DA-BF991DF39737}" destId="{13B14588-5A20-EA4F-979E-F796522A9FDC}" srcOrd="0" destOrd="0" presId="urn:microsoft.com/office/officeart/2005/8/layout/vList2"/>
    <dgm:cxn modelId="{82E774B1-F131-FF4C-9E15-C13E091010B3}" type="presOf" srcId="{948C7C32-FC71-034A-A9D1-2D2E150E1953}" destId="{71A7FB0B-C6BF-A948-80B4-3819DEC8407E}" srcOrd="0" destOrd="4" presId="urn:microsoft.com/office/officeart/2005/8/layout/vList2"/>
    <dgm:cxn modelId="{8D54DEB6-2CB9-C649-AED1-FDF20EC35323}" srcId="{7C013D74-4496-6145-974D-3AD7B3DF03D9}" destId="{33B2E1D5-7076-B64B-A7DA-BF991DF39737}" srcOrd="0" destOrd="0" parTransId="{0552F9CF-6805-9F44-A08C-A640CECAE02A}" sibTransId="{DAE790BE-2467-CB43-8CEB-39796D3F9248}"/>
    <dgm:cxn modelId="{80C724BD-936C-E34B-91A0-B2EA8D8A0E6B}" srcId="{84C30105-BBE0-F74F-A388-D0D0D0C8543C}" destId="{E037D4F1-8C5F-BB41-A625-2334E757E45E}" srcOrd="1" destOrd="0" parTransId="{2518649E-74D5-1446-85AC-B3F416C1B89C}" sibTransId="{89391C87-0FC1-954B-9C37-906B39F142A8}"/>
    <dgm:cxn modelId="{A4BC23E1-D803-5544-894F-7EE14A68A0DC}" type="presOf" srcId="{E037D4F1-8C5F-BB41-A625-2334E757E45E}" destId="{759BB5A2-667B-D94C-B06E-5A570D0844D7}" srcOrd="0" destOrd="0" presId="urn:microsoft.com/office/officeart/2005/8/layout/vList2"/>
    <dgm:cxn modelId="{B02096F1-22E2-A04F-97D3-F403F7B2E563}" type="presOf" srcId="{84C30105-BBE0-F74F-A388-D0D0D0C8543C}" destId="{96DA18E2-7555-CC4E-8486-7B36FB2B9A75}" srcOrd="0" destOrd="0" presId="urn:microsoft.com/office/officeart/2005/8/layout/vList2"/>
    <dgm:cxn modelId="{4EBA38F4-3A1B-1742-BA72-AB710EA8C3C7}" srcId="{24FAF873-5FB9-624E-A49D-5B08A05DCBF5}" destId="{234E42D5-31BB-0A4C-9CD6-B6D224CD535C}" srcOrd="0" destOrd="0" parTransId="{B008B530-2D2D-4D43-966B-A433E3A4A2C8}" sibTransId="{D002FA64-CDE6-0940-AC00-543365586A19}"/>
    <dgm:cxn modelId="{563B6356-A600-5F40-835E-D8A6FC381B5D}" type="presParOf" srcId="{96DA18E2-7555-CC4E-8486-7B36FB2B9A75}" destId="{F992244F-0972-284B-BD79-4BDF0FE0F3E9}" srcOrd="0" destOrd="0" presId="urn:microsoft.com/office/officeart/2005/8/layout/vList2"/>
    <dgm:cxn modelId="{648A4D60-2011-4240-B16A-C9B74C8BA4EC}" type="presParOf" srcId="{96DA18E2-7555-CC4E-8486-7B36FB2B9A75}" destId="{13B14588-5A20-EA4F-979E-F796522A9FDC}" srcOrd="1" destOrd="0" presId="urn:microsoft.com/office/officeart/2005/8/layout/vList2"/>
    <dgm:cxn modelId="{C72D2A48-0B8F-294B-A986-D73E74755355}" type="presParOf" srcId="{96DA18E2-7555-CC4E-8486-7B36FB2B9A75}" destId="{759BB5A2-667B-D94C-B06E-5A570D0844D7}" srcOrd="2" destOrd="0" presId="urn:microsoft.com/office/officeart/2005/8/layout/vList2"/>
    <dgm:cxn modelId="{9B9FBB90-17D3-3843-A9EF-BE6B4B769FB0}" type="presParOf" srcId="{96DA18E2-7555-CC4E-8486-7B36FB2B9A75}" destId="{71A7FB0B-C6BF-A948-80B4-3819DEC8407E}"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D840D2F-108C-BC46-9136-A088744CBC36}" type="doc">
      <dgm:prSet loTypeId="urn:microsoft.com/office/officeart/2005/8/layout/matrix2" loCatId="matrix" qsTypeId="urn:microsoft.com/office/officeart/2005/8/quickstyle/simple4" qsCatId="simple" csTypeId="urn:microsoft.com/office/officeart/2005/8/colors/accent1_2" csCatId="accent1"/>
      <dgm:spPr/>
      <dgm:t>
        <a:bodyPr/>
        <a:lstStyle/>
        <a:p>
          <a:endParaRPr lang="en-US"/>
        </a:p>
      </dgm:t>
    </dgm:pt>
    <dgm:pt modelId="{A2E7EB61-D7F6-C840-8532-5709134193A0}">
      <dgm:prSet/>
      <dgm:spPr>
        <a:xfrm>
          <a:off x="388082" y="488934"/>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effectLst>
                <a:outerShdw blurRad="38100" dist="38100" dir="2700000" algn="tl">
                  <a:srgbClr val="000000">
                    <a:alpha val="43137"/>
                  </a:srgbClr>
                </a:outerShdw>
              </a:effectLst>
              <a:latin typeface="Rockwell"/>
              <a:ea typeface="+mn-ea"/>
              <a:cs typeface="+mn-cs"/>
            </a:rPr>
            <a:t>Memory address register (MAR)</a:t>
          </a:r>
        </a:p>
      </dgm:t>
    </dgm:pt>
    <dgm:pt modelId="{AD05651A-E423-254C-862F-C2CE059BD72F}" type="parTrans" cxnId="{1BA46E83-B587-F746-8DBE-F28E7926015A}">
      <dgm:prSet/>
      <dgm:spPr/>
      <dgm:t>
        <a:bodyPr/>
        <a:lstStyle/>
        <a:p>
          <a:endParaRPr lang="en-US"/>
        </a:p>
      </dgm:t>
    </dgm:pt>
    <dgm:pt modelId="{17500D31-3549-3A48-A4C8-1A261B96710E}" type="sibTrans" cxnId="{1BA46E83-B587-F746-8DBE-F28E7926015A}">
      <dgm:prSet/>
      <dgm:spPr/>
      <dgm:t>
        <a:bodyPr/>
        <a:lstStyle/>
        <a:p>
          <a:endParaRPr lang="en-US"/>
        </a:p>
      </dgm:t>
    </dgm:pt>
    <dgm:pt modelId="{20D7C7D4-7476-224E-BEF4-65D3801CD560}">
      <dgm:prSet/>
      <dgm:spPr>
        <a:xfrm>
          <a:off x="388082" y="488934"/>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Specifies the address in memory for the next read or write</a:t>
          </a:r>
        </a:p>
      </dgm:t>
    </dgm:pt>
    <dgm:pt modelId="{811C896D-8F6B-F443-A62A-8079B0F97D8B}" type="parTrans" cxnId="{6C4E2CF7-E249-DA4E-99BF-3AB0F0ABE0D1}">
      <dgm:prSet/>
      <dgm:spPr/>
      <dgm:t>
        <a:bodyPr/>
        <a:lstStyle/>
        <a:p>
          <a:endParaRPr lang="en-US"/>
        </a:p>
      </dgm:t>
    </dgm:pt>
    <dgm:pt modelId="{07C6F96A-E4D9-0D42-91C1-DFDCD4116135}" type="sibTrans" cxnId="{6C4E2CF7-E249-DA4E-99BF-3AB0F0ABE0D1}">
      <dgm:prSet/>
      <dgm:spPr/>
      <dgm:t>
        <a:bodyPr/>
        <a:lstStyle/>
        <a:p>
          <a:endParaRPr lang="en-US"/>
        </a:p>
      </dgm:t>
    </dgm:pt>
    <dgm:pt modelId="{0E37F963-EE92-4246-B788-16020436B729}">
      <dgm:prSet/>
      <dgm:spPr>
        <a:xfrm>
          <a:off x="3194214" y="488934"/>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effectLst>
                <a:outerShdw blurRad="38100" dist="38100" dir="2700000" algn="tl">
                  <a:srgbClr val="000000">
                    <a:alpha val="43137"/>
                  </a:srgbClr>
                </a:outerShdw>
              </a:effectLst>
              <a:latin typeface="Rockwell"/>
              <a:ea typeface="+mn-ea"/>
              <a:cs typeface="+mn-cs"/>
            </a:rPr>
            <a:t>Memory buffer register (MBR)</a:t>
          </a:r>
        </a:p>
      </dgm:t>
    </dgm:pt>
    <dgm:pt modelId="{0CE25338-8A95-A546-9CCC-2076E5CF6239}" type="parTrans" cxnId="{C0F0DC73-F5D8-DA43-9829-B2466A27BF4F}">
      <dgm:prSet/>
      <dgm:spPr/>
      <dgm:t>
        <a:bodyPr/>
        <a:lstStyle/>
        <a:p>
          <a:endParaRPr lang="en-US"/>
        </a:p>
      </dgm:t>
    </dgm:pt>
    <dgm:pt modelId="{AAC500A2-5549-E648-9DF3-07EB1581D002}" type="sibTrans" cxnId="{C0F0DC73-F5D8-DA43-9829-B2466A27BF4F}">
      <dgm:prSet/>
      <dgm:spPr/>
      <dgm:t>
        <a:bodyPr/>
        <a:lstStyle/>
        <a:p>
          <a:endParaRPr lang="en-US"/>
        </a:p>
      </dgm:t>
    </dgm:pt>
    <dgm:pt modelId="{C46232C3-2E75-7A44-B8CC-0D45C38E01B5}">
      <dgm:prSet/>
      <dgm:spPr>
        <a:xfrm>
          <a:off x="3194214" y="488934"/>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Contains the data to be written into memory or receives the data read from memory</a:t>
          </a:r>
        </a:p>
      </dgm:t>
    </dgm:pt>
    <dgm:pt modelId="{4F0A9AA9-AD55-A143-87CB-EEF973E532A5}" type="parTrans" cxnId="{01CE3C01-29EC-9F47-B22D-5C735ABFC199}">
      <dgm:prSet/>
      <dgm:spPr/>
      <dgm:t>
        <a:bodyPr/>
        <a:lstStyle/>
        <a:p>
          <a:endParaRPr lang="en-US"/>
        </a:p>
      </dgm:t>
    </dgm:pt>
    <dgm:pt modelId="{196C21FE-BCE6-0340-9239-86BE1646F419}" type="sibTrans" cxnId="{01CE3C01-29EC-9F47-B22D-5C735ABFC199}">
      <dgm:prSet/>
      <dgm:spPr/>
      <dgm:t>
        <a:bodyPr/>
        <a:lstStyle/>
        <a:p>
          <a:endParaRPr lang="en-US"/>
        </a:p>
      </dgm:t>
    </dgm:pt>
    <dgm:pt modelId="{02FE1597-E6CB-9744-8CE6-813F239F1D7A}">
      <dgm:prSet/>
      <dgm:spPr>
        <a:xfrm>
          <a:off x="388082" y="3295066"/>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effectLst>
                <a:outerShdw blurRad="38100" dist="38100" dir="2700000" algn="tl">
                  <a:srgbClr val="000000">
                    <a:alpha val="43137"/>
                  </a:srgbClr>
                </a:outerShdw>
              </a:effectLst>
              <a:latin typeface="Rockwell"/>
              <a:ea typeface="+mn-ea"/>
              <a:cs typeface="+mn-cs"/>
            </a:rPr>
            <a:t>I/O address register (I/OAR)</a:t>
          </a:r>
        </a:p>
      </dgm:t>
    </dgm:pt>
    <dgm:pt modelId="{0AE8AC7D-9FE8-A64A-91AD-B8B1F23E5E3B}" type="parTrans" cxnId="{4D3A0AF5-55FE-D646-BAC9-8584087D0661}">
      <dgm:prSet/>
      <dgm:spPr/>
      <dgm:t>
        <a:bodyPr/>
        <a:lstStyle/>
        <a:p>
          <a:endParaRPr lang="en-US"/>
        </a:p>
      </dgm:t>
    </dgm:pt>
    <dgm:pt modelId="{0BF199A0-20F9-BC44-87A4-0B4ED382F88E}" type="sibTrans" cxnId="{4D3A0AF5-55FE-D646-BAC9-8584087D0661}">
      <dgm:prSet/>
      <dgm:spPr/>
      <dgm:t>
        <a:bodyPr/>
        <a:lstStyle/>
        <a:p>
          <a:endParaRPr lang="en-US"/>
        </a:p>
      </dgm:t>
    </dgm:pt>
    <dgm:pt modelId="{A0FD3052-A13E-3C47-8020-62E600288DA5}">
      <dgm:prSet/>
      <dgm:spPr>
        <a:xfrm>
          <a:off x="388082" y="3295066"/>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Specifies a particular I/O device</a:t>
          </a:r>
        </a:p>
      </dgm:t>
    </dgm:pt>
    <dgm:pt modelId="{037970BC-3497-C74D-8F10-97896165FE81}" type="parTrans" cxnId="{89013C84-3490-2D49-B767-86FBDA5F00E7}">
      <dgm:prSet/>
      <dgm:spPr/>
      <dgm:t>
        <a:bodyPr/>
        <a:lstStyle/>
        <a:p>
          <a:endParaRPr lang="en-US"/>
        </a:p>
      </dgm:t>
    </dgm:pt>
    <dgm:pt modelId="{00E53473-866F-9E47-9A26-A761914EC06D}" type="sibTrans" cxnId="{89013C84-3490-2D49-B767-86FBDA5F00E7}">
      <dgm:prSet/>
      <dgm:spPr/>
      <dgm:t>
        <a:bodyPr/>
        <a:lstStyle/>
        <a:p>
          <a:endParaRPr lang="en-US"/>
        </a:p>
      </dgm:t>
    </dgm:pt>
    <dgm:pt modelId="{3EDBA169-2675-8448-8FDE-2A0797DF0E78}">
      <dgm:prSet/>
      <dgm:spPr>
        <a:xfrm>
          <a:off x="3194214" y="3295066"/>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effectLst>
                <a:outerShdw blurRad="38100" dist="38100" dir="2700000" algn="tl">
                  <a:srgbClr val="000000">
                    <a:alpha val="43137"/>
                  </a:srgbClr>
                </a:outerShdw>
              </a:effectLst>
              <a:latin typeface="Rockwell"/>
              <a:ea typeface="+mn-ea"/>
              <a:cs typeface="+mn-cs"/>
            </a:rPr>
            <a:t>I/O buffer register (I/OBR)</a:t>
          </a:r>
        </a:p>
      </dgm:t>
    </dgm:pt>
    <dgm:pt modelId="{90D1529B-CE0F-934A-87F9-F595F41764E1}" type="parTrans" cxnId="{8CBC06CE-D290-7641-B6B4-18F78547B9CC}">
      <dgm:prSet/>
      <dgm:spPr/>
      <dgm:t>
        <a:bodyPr/>
        <a:lstStyle/>
        <a:p>
          <a:endParaRPr lang="en-US"/>
        </a:p>
      </dgm:t>
    </dgm:pt>
    <dgm:pt modelId="{B510E243-E6DD-864D-B423-F1534B3568AE}" type="sibTrans" cxnId="{8CBC06CE-D290-7641-B6B4-18F78547B9CC}">
      <dgm:prSet/>
      <dgm:spPr/>
      <dgm:t>
        <a:bodyPr/>
        <a:lstStyle/>
        <a:p>
          <a:endParaRPr lang="en-US"/>
        </a:p>
      </dgm:t>
    </dgm:pt>
    <dgm:pt modelId="{52E1B92E-E8AD-2343-BFE2-9311B192D1BB}">
      <dgm:prSet/>
      <dgm:spPr>
        <a:xfrm>
          <a:off x="3194214" y="3295066"/>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Used for the exchange of data between an I/O module and the CPU</a:t>
          </a:r>
        </a:p>
      </dgm:t>
    </dgm:pt>
    <dgm:pt modelId="{E3BF5ABE-1A33-A94D-B118-8468B31E935A}" type="parTrans" cxnId="{76B5B735-8949-834A-927D-071133CF5068}">
      <dgm:prSet/>
      <dgm:spPr/>
      <dgm:t>
        <a:bodyPr/>
        <a:lstStyle/>
        <a:p>
          <a:endParaRPr lang="en-US"/>
        </a:p>
      </dgm:t>
    </dgm:pt>
    <dgm:pt modelId="{8CBB4295-DE98-C748-A7B7-31B44331A6FA}" type="sibTrans" cxnId="{76B5B735-8949-834A-927D-071133CF5068}">
      <dgm:prSet/>
      <dgm:spPr/>
      <dgm:t>
        <a:bodyPr/>
        <a:lstStyle/>
        <a:p>
          <a:endParaRPr lang="en-US"/>
        </a:p>
      </dgm:t>
    </dgm:pt>
    <dgm:pt modelId="{118DA46B-51F4-D447-8E2D-F244524AE95D}" type="pres">
      <dgm:prSet presAssocID="{FD840D2F-108C-BC46-9136-A088744CBC36}" presName="matrix" presStyleCnt="0">
        <dgm:presLayoutVars>
          <dgm:chMax val="1"/>
          <dgm:dir/>
          <dgm:resizeHandles val="exact"/>
        </dgm:presLayoutVars>
      </dgm:prSet>
      <dgm:spPr/>
    </dgm:pt>
    <dgm:pt modelId="{A933435A-1843-9E4D-86D0-607B7423AE6C}" type="pres">
      <dgm:prSet presAssocID="{FD840D2F-108C-BC46-9136-A088744CBC36}" presName="axisShape" presStyleLbl="bgShp" presStyleIdx="0" presStyleCnt="1"/>
      <dgm:spPr>
        <a:xfrm>
          <a:off x="0" y="100851"/>
          <a:ext cx="5970495" cy="5970495"/>
        </a:xfrm>
        <a:prstGeom prst="quadArrow">
          <a:avLst>
            <a:gd name="adj1" fmla="val 2000"/>
            <a:gd name="adj2" fmla="val 4000"/>
            <a:gd name="adj3" fmla="val 5000"/>
          </a:avLst>
        </a:prstGeom>
        <a:solidFill>
          <a:srgbClr val="666699">
            <a:lumMod val="60000"/>
            <a:lumOff val="40000"/>
          </a:srgbClr>
        </a:solidFill>
        <a:ln>
          <a:solidFill>
            <a:srgbClr val="999966"/>
          </a:solidFill>
        </a:ln>
        <a:effectLst>
          <a:innerShdw blurRad="50800" dist="25400" dir="13500000">
            <a:srgbClr val="FFFFFF">
              <a:alpha val="75000"/>
            </a:srgbClr>
          </a:innerShdw>
          <a:outerShdw blurRad="63500" dist="25400" dir="5400000" rotWithShape="0">
            <a:srgbClr val="808080">
              <a:alpha val="75000"/>
            </a:srgbClr>
          </a:outerShdw>
        </a:effectLst>
      </dgm:spPr>
    </dgm:pt>
    <dgm:pt modelId="{3B4E5ECE-AE35-9C49-8316-64B43915F2B2}" type="pres">
      <dgm:prSet presAssocID="{FD840D2F-108C-BC46-9136-A088744CBC36}" presName="rect1" presStyleLbl="node1" presStyleIdx="0" presStyleCnt="4">
        <dgm:presLayoutVars>
          <dgm:chMax val="0"/>
          <dgm:chPref val="0"/>
          <dgm:bulletEnabled val="1"/>
        </dgm:presLayoutVars>
      </dgm:prSet>
      <dgm:spPr/>
    </dgm:pt>
    <dgm:pt modelId="{97999900-43C2-D54D-B582-06A49E5B2881}" type="pres">
      <dgm:prSet presAssocID="{FD840D2F-108C-BC46-9136-A088744CBC36}" presName="rect2" presStyleLbl="node1" presStyleIdx="1" presStyleCnt="4">
        <dgm:presLayoutVars>
          <dgm:chMax val="0"/>
          <dgm:chPref val="0"/>
          <dgm:bulletEnabled val="1"/>
        </dgm:presLayoutVars>
      </dgm:prSet>
      <dgm:spPr/>
    </dgm:pt>
    <dgm:pt modelId="{FE6EC989-1B64-3F42-878F-156D7B406D89}" type="pres">
      <dgm:prSet presAssocID="{FD840D2F-108C-BC46-9136-A088744CBC36}" presName="rect3" presStyleLbl="node1" presStyleIdx="2" presStyleCnt="4">
        <dgm:presLayoutVars>
          <dgm:chMax val="0"/>
          <dgm:chPref val="0"/>
          <dgm:bulletEnabled val="1"/>
        </dgm:presLayoutVars>
      </dgm:prSet>
      <dgm:spPr/>
    </dgm:pt>
    <dgm:pt modelId="{646D4236-03AD-7E41-8503-EF196816C95A}" type="pres">
      <dgm:prSet presAssocID="{FD840D2F-108C-BC46-9136-A088744CBC36}" presName="rect4" presStyleLbl="node1" presStyleIdx="3" presStyleCnt="4">
        <dgm:presLayoutVars>
          <dgm:chMax val="0"/>
          <dgm:chPref val="0"/>
          <dgm:bulletEnabled val="1"/>
        </dgm:presLayoutVars>
      </dgm:prSet>
      <dgm:spPr/>
    </dgm:pt>
  </dgm:ptLst>
  <dgm:cxnLst>
    <dgm:cxn modelId="{01CE3C01-29EC-9F47-B22D-5C735ABFC199}" srcId="{0E37F963-EE92-4246-B788-16020436B729}" destId="{C46232C3-2E75-7A44-B8CC-0D45C38E01B5}" srcOrd="0" destOrd="0" parTransId="{4F0A9AA9-AD55-A143-87CB-EEF973E532A5}" sibTransId="{196C21FE-BCE6-0340-9239-86BE1646F419}"/>
    <dgm:cxn modelId="{716BF008-5AB7-DB49-8050-0C2DE00AEA1C}" type="presOf" srcId="{52E1B92E-E8AD-2343-BFE2-9311B192D1BB}" destId="{646D4236-03AD-7E41-8503-EF196816C95A}" srcOrd="0" destOrd="1" presId="urn:microsoft.com/office/officeart/2005/8/layout/matrix2"/>
    <dgm:cxn modelId="{76B5B735-8949-834A-927D-071133CF5068}" srcId="{3EDBA169-2675-8448-8FDE-2A0797DF0E78}" destId="{52E1B92E-E8AD-2343-BFE2-9311B192D1BB}" srcOrd="0" destOrd="0" parTransId="{E3BF5ABE-1A33-A94D-B118-8468B31E935A}" sibTransId="{8CBB4295-DE98-C748-A7B7-31B44331A6FA}"/>
    <dgm:cxn modelId="{B169403D-E2B0-7043-AC2F-3A8214095A31}" type="presOf" srcId="{20D7C7D4-7476-224E-BEF4-65D3801CD560}" destId="{3B4E5ECE-AE35-9C49-8316-64B43915F2B2}" srcOrd="0" destOrd="1" presId="urn:microsoft.com/office/officeart/2005/8/layout/matrix2"/>
    <dgm:cxn modelId="{F6356553-45D8-C84C-A9A6-64A3BEF4E65E}" type="presOf" srcId="{02FE1597-E6CB-9744-8CE6-813F239F1D7A}" destId="{FE6EC989-1B64-3F42-878F-156D7B406D89}" srcOrd="0" destOrd="0" presId="urn:microsoft.com/office/officeart/2005/8/layout/matrix2"/>
    <dgm:cxn modelId="{C0F0DC73-F5D8-DA43-9829-B2466A27BF4F}" srcId="{FD840D2F-108C-BC46-9136-A088744CBC36}" destId="{0E37F963-EE92-4246-B788-16020436B729}" srcOrd="1" destOrd="0" parTransId="{0CE25338-8A95-A546-9CCC-2076E5CF6239}" sibTransId="{AAC500A2-5549-E648-9DF3-07EB1581D002}"/>
    <dgm:cxn modelId="{1BA46E83-B587-F746-8DBE-F28E7926015A}" srcId="{FD840D2F-108C-BC46-9136-A088744CBC36}" destId="{A2E7EB61-D7F6-C840-8532-5709134193A0}" srcOrd="0" destOrd="0" parTransId="{AD05651A-E423-254C-862F-C2CE059BD72F}" sibTransId="{17500D31-3549-3A48-A4C8-1A261B96710E}"/>
    <dgm:cxn modelId="{89013C84-3490-2D49-B767-86FBDA5F00E7}" srcId="{02FE1597-E6CB-9744-8CE6-813F239F1D7A}" destId="{A0FD3052-A13E-3C47-8020-62E600288DA5}" srcOrd="0" destOrd="0" parTransId="{037970BC-3497-C74D-8F10-97896165FE81}" sibTransId="{00E53473-866F-9E47-9A26-A761914EC06D}"/>
    <dgm:cxn modelId="{C5D2B0A5-EC3B-A643-BD99-D6F428098516}" type="presOf" srcId="{FD840D2F-108C-BC46-9136-A088744CBC36}" destId="{118DA46B-51F4-D447-8E2D-F244524AE95D}" srcOrd="0" destOrd="0" presId="urn:microsoft.com/office/officeart/2005/8/layout/matrix2"/>
    <dgm:cxn modelId="{E3DE94B5-4550-CD45-89B4-32E5BF66FA63}" type="presOf" srcId="{0E37F963-EE92-4246-B788-16020436B729}" destId="{97999900-43C2-D54D-B582-06A49E5B2881}" srcOrd="0" destOrd="0" presId="urn:microsoft.com/office/officeart/2005/8/layout/matrix2"/>
    <dgm:cxn modelId="{EDEAAABB-CD21-A642-A244-85E71AF76935}" type="presOf" srcId="{3EDBA169-2675-8448-8FDE-2A0797DF0E78}" destId="{646D4236-03AD-7E41-8503-EF196816C95A}" srcOrd="0" destOrd="0" presId="urn:microsoft.com/office/officeart/2005/8/layout/matrix2"/>
    <dgm:cxn modelId="{832F57C5-8348-2B48-B90C-189CEA60DDA2}" type="presOf" srcId="{A0FD3052-A13E-3C47-8020-62E600288DA5}" destId="{FE6EC989-1B64-3F42-878F-156D7B406D89}" srcOrd="0" destOrd="1" presId="urn:microsoft.com/office/officeart/2005/8/layout/matrix2"/>
    <dgm:cxn modelId="{8CBC06CE-D290-7641-B6B4-18F78547B9CC}" srcId="{FD840D2F-108C-BC46-9136-A088744CBC36}" destId="{3EDBA169-2675-8448-8FDE-2A0797DF0E78}" srcOrd="3" destOrd="0" parTransId="{90D1529B-CE0F-934A-87F9-F595F41764E1}" sibTransId="{B510E243-E6DD-864D-B423-F1534B3568AE}"/>
    <dgm:cxn modelId="{FF01C1D4-0C22-464A-8DA5-CD9E1D509825}" type="presOf" srcId="{A2E7EB61-D7F6-C840-8532-5709134193A0}" destId="{3B4E5ECE-AE35-9C49-8316-64B43915F2B2}" srcOrd="0" destOrd="0" presId="urn:microsoft.com/office/officeart/2005/8/layout/matrix2"/>
    <dgm:cxn modelId="{4D3A0AF5-55FE-D646-BAC9-8584087D0661}" srcId="{FD840D2F-108C-BC46-9136-A088744CBC36}" destId="{02FE1597-E6CB-9744-8CE6-813F239F1D7A}" srcOrd="2" destOrd="0" parTransId="{0AE8AC7D-9FE8-A64A-91AD-B8B1F23E5E3B}" sibTransId="{0BF199A0-20F9-BC44-87A4-0B4ED382F88E}"/>
    <dgm:cxn modelId="{266D65F6-9D35-5F45-9911-CF48A9C8B26D}" type="presOf" srcId="{C46232C3-2E75-7A44-B8CC-0D45C38E01B5}" destId="{97999900-43C2-D54D-B582-06A49E5B2881}" srcOrd="0" destOrd="1" presId="urn:microsoft.com/office/officeart/2005/8/layout/matrix2"/>
    <dgm:cxn modelId="{6C4E2CF7-E249-DA4E-99BF-3AB0F0ABE0D1}" srcId="{A2E7EB61-D7F6-C840-8532-5709134193A0}" destId="{20D7C7D4-7476-224E-BEF4-65D3801CD560}" srcOrd="0" destOrd="0" parTransId="{811C896D-8F6B-F443-A62A-8079B0F97D8B}" sibTransId="{07C6F96A-E4D9-0D42-91C1-DFDCD4116135}"/>
    <dgm:cxn modelId="{E5C3837C-F719-8845-B655-9D785BC0FA1B}" type="presParOf" srcId="{118DA46B-51F4-D447-8E2D-F244524AE95D}" destId="{A933435A-1843-9E4D-86D0-607B7423AE6C}" srcOrd="0" destOrd="0" presId="urn:microsoft.com/office/officeart/2005/8/layout/matrix2"/>
    <dgm:cxn modelId="{0A5F3D70-A8D4-4D46-A255-C1D01B992E9A}" type="presParOf" srcId="{118DA46B-51F4-D447-8E2D-F244524AE95D}" destId="{3B4E5ECE-AE35-9C49-8316-64B43915F2B2}" srcOrd="1" destOrd="0" presId="urn:microsoft.com/office/officeart/2005/8/layout/matrix2"/>
    <dgm:cxn modelId="{6008EB93-4FB8-AB40-A7A8-053D7D1D5980}" type="presParOf" srcId="{118DA46B-51F4-D447-8E2D-F244524AE95D}" destId="{97999900-43C2-D54D-B582-06A49E5B2881}" srcOrd="2" destOrd="0" presId="urn:microsoft.com/office/officeart/2005/8/layout/matrix2"/>
    <dgm:cxn modelId="{9831D03D-8A0F-0146-AFAA-298512DAE755}" type="presParOf" srcId="{118DA46B-51F4-D447-8E2D-F244524AE95D}" destId="{FE6EC989-1B64-3F42-878F-156D7B406D89}" srcOrd="3" destOrd="0" presId="urn:microsoft.com/office/officeart/2005/8/layout/matrix2"/>
    <dgm:cxn modelId="{F770245A-13D9-A643-859F-274FC4C8C66B}" type="presParOf" srcId="{118DA46B-51F4-D447-8E2D-F244524AE95D}" destId="{646D4236-03AD-7E41-8503-EF196816C95A}" srcOrd="4" destOrd="0" presId="urn:microsoft.com/office/officeart/2005/8/layout/matrix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C91299F-D68C-9C4C-8BF1-0C6C2FB8035E}" type="doc">
      <dgm:prSet loTypeId="urn:microsoft.com/office/officeart/2005/8/layout/cycle4#2" loCatId="relationship" qsTypeId="urn:microsoft.com/office/officeart/2005/8/quickstyle/simple4" qsCatId="simple" csTypeId="urn:microsoft.com/office/officeart/2005/8/colors/accent1_2" csCatId="accent1" phldr="1"/>
      <dgm:spPr/>
      <dgm:t>
        <a:bodyPr/>
        <a:lstStyle/>
        <a:p>
          <a:endParaRPr lang="en-US"/>
        </a:p>
      </dgm:t>
    </dgm:pt>
    <dgm:pt modelId="{A9CC95F7-454C-2046-A231-E04268ABBD1D}">
      <dgm:prSet/>
      <dgm:spPr>
        <a:xfrm>
          <a:off x="1567973" y="307834"/>
          <a:ext cx="2338459" cy="2338459"/>
        </a:xfrm>
        <a:prstGeom prst="pieWedge">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Processor-memory</a:t>
          </a:r>
        </a:p>
      </dgm:t>
    </dgm:pt>
    <dgm:pt modelId="{C2E1FA3B-86A7-A048-B00E-2B932655B605}" type="parTrans" cxnId="{542E33C4-52BB-0A49-AA11-19C513F64A6B}">
      <dgm:prSet/>
      <dgm:spPr/>
      <dgm:t>
        <a:bodyPr/>
        <a:lstStyle/>
        <a:p>
          <a:endParaRPr lang="en-US"/>
        </a:p>
      </dgm:t>
    </dgm:pt>
    <dgm:pt modelId="{489961BB-0415-1F45-99AA-4CB69D109E4E}" type="sibTrans" cxnId="{542E33C4-52BB-0A49-AA11-19C513F64A6B}">
      <dgm:prSet/>
      <dgm:spPr/>
      <dgm:t>
        <a:bodyPr/>
        <a:lstStyle/>
        <a:p>
          <a:endParaRPr lang="en-US"/>
        </a:p>
      </dgm:t>
    </dgm:pt>
    <dgm:pt modelId="{EEE5115B-CAE8-F943-B4E4-FAB5123A0074}">
      <dgm:prSet/>
      <dgm:spPr>
        <a:xfrm>
          <a:off x="450049" y="0"/>
          <a:ext cx="2667896" cy="1728192"/>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Data transferred from processor to memory or from memory to processor</a:t>
          </a:r>
        </a:p>
      </dgm:t>
    </dgm:pt>
    <dgm:pt modelId="{50C51EF7-6C94-2046-ADE5-B05CFA8A0530}" type="parTrans" cxnId="{14FDE135-B5B1-8240-AEDD-0AE23E9DA95B}">
      <dgm:prSet/>
      <dgm:spPr/>
      <dgm:t>
        <a:bodyPr/>
        <a:lstStyle/>
        <a:p>
          <a:endParaRPr lang="en-US"/>
        </a:p>
      </dgm:t>
    </dgm:pt>
    <dgm:pt modelId="{EB062087-83E8-AB41-8E7A-61547385DD55}" type="sibTrans" cxnId="{14FDE135-B5B1-8240-AEDD-0AE23E9DA95B}">
      <dgm:prSet/>
      <dgm:spPr/>
      <dgm:t>
        <a:bodyPr/>
        <a:lstStyle/>
        <a:p>
          <a:endParaRPr lang="en-US"/>
        </a:p>
      </dgm:t>
    </dgm:pt>
    <dgm:pt modelId="{0D06A67A-239C-4541-B776-902577A3BA9C}">
      <dgm:prSet/>
      <dgm:spPr>
        <a:xfrm rot="5400000">
          <a:off x="4014445" y="307834"/>
          <a:ext cx="2338459" cy="2338459"/>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Processor-I/O</a:t>
          </a:r>
        </a:p>
      </dgm:t>
    </dgm:pt>
    <dgm:pt modelId="{E8D1500D-6A73-B14F-926C-5FE54BE4FC8A}" type="parTrans" cxnId="{0A8EBB19-9CA3-5D46-AFCD-AC613E474FC1}">
      <dgm:prSet/>
      <dgm:spPr/>
      <dgm:t>
        <a:bodyPr/>
        <a:lstStyle/>
        <a:p>
          <a:endParaRPr lang="en-US"/>
        </a:p>
      </dgm:t>
    </dgm:pt>
    <dgm:pt modelId="{1344C26F-76F2-EE40-A2B1-098B333ECB1C}" type="sibTrans" cxnId="{0A8EBB19-9CA3-5D46-AFCD-AC613E474FC1}">
      <dgm:prSet/>
      <dgm:spPr/>
      <dgm:t>
        <a:bodyPr/>
        <a:lstStyle/>
        <a:p>
          <a:endParaRPr lang="en-US"/>
        </a:p>
      </dgm:t>
    </dgm:pt>
    <dgm:pt modelId="{56D2CB20-CC23-684C-8655-4FCB8BAFA7DF}">
      <dgm:prSet/>
      <dgm:spPr>
        <a:xfrm>
          <a:off x="4802933" y="0"/>
          <a:ext cx="2667896" cy="1728192"/>
        </a:xfrm>
        <a:prstGeom prst="roundRect">
          <a:avLst>
            <a:gd name="adj" fmla="val 10000"/>
          </a:avLst>
        </a:prstGeom>
        <a:solidFill>
          <a:sysClr val="window" lastClr="FFFFFF">
            <a:alpha val="90000"/>
            <a:hueOff val="0"/>
            <a:satOff val="0"/>
            <a:lumOff val="0"/>
            <a:alphaOff val="0"/>
          </a:sysClr>
        </a:solidFill>
        <a:ln w="12700" cap="flat" cmpd="sng" algn="ctr">
          <a:solidFill>
            <a:srgbClr val="666699"/>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Data transferred to or from a peripheral device by transferring between the processor and an I/O module</a:t>
          </a:r>
        </a:p>
      </dgm:t>
    </dgm:pt>
    <dgm:pt modelId="{D1EC88C1-1B69-C946-9C46-710D2096DC36}" type="parTrans" cxnId="{8723855A-E2BC-C94B-8522-BE11665067CA}">
      <dgm:prSet/>
      <dgm:spPr/>
      <dgm:t>
        <a:bodyPr/>
        <a:lstStyle/>
        <a:p>
          <a:endParaRPr lang="en-US"/>
        </a:p>
      </dgm:t>
    </dgm:pt>
    <dgm:pt modelId="{68D8C48D-7182-1F4E-B0A7-8DB708B516A4}" type="sibTrans" cxnId="{8723855A-E2BC-C94B-8522-BE11665067CA}">
      <dgm:prSet/>
      <dgm:spPr/>
      <dgm:t>
        <a:bodyPr/>
        <a:lstStyle/>
        <a:p>
          <a:endParaRPr lang="en-US"/>
        </a:p>
      </dgm:t>
    </dgm:pt>
    <dgm:pt modelId="{371D24A7-74FB-C64E-AE86-03FDE598AB8E}">
      <dgm:prSet/>
      <dgm:spPr>
        <a:xfrm rot="10800000">
          <a:off x="4014445" y="2754306"/>
          <a:ext cx="2338459" cy="2338459"/>
        </a:xfrm>
        <a:prstGeom prst="pieWedge">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Data processing</a:t>
          </a:r>
        </a:p>
      </dgm:t>
    </dgm:pt>
    <dgm:pt modelId="{53A34056-48B4-CF4F-BFD9-1BB52C6A56BD}" type="parTrans" cxnId="{0F7B225B-C084-404B-AD8B-4E32ABB6236C}">
      <dgm:prSet/>
      <dgm:spPr/>
      <dgm:t>
        <a:bodyPr/>
        <a:lstStyle/>
        <a:p>
          <a:endParaRPr lang="en-US"/>
        </a:p>
      </dgm:t>
    </dgm:pt>
    <dgm:pt modelId="{25F33ABD-9E90-ED4E-919C-CB50F038A287}" type="sibTrans" cxnId="{0F7B225B-C084-404B-AD8B-4E32ABB6236C}">
      <dgm:prSet/>
      <dgm:spPr/>
      <dgm:t>
        <a:bodyPr/>
        <a:lstStyle/>
        <a:p>
          <a:endParaRPr lang="en-US"/>
        </a:p>
      </dgm:t>
    </dgm:pt>
    <dgm:pt modelId="{44BDB83A-6BE0-DD4E-B589-C1A1B2EDE82A}">
      <dgm:prSet/>
      <dgm:spPr>
        <a:xfrm>
          <a:off x="5048619" y="3672408"/>
          <a:ext cx="2667896" cy="1728192"/>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The processor may perform some arithmetic or logic operation on data</a:t>
          </a:r>
        </a:p>
      </dgm:t>
    </dgm:pt>
    <dgm:pt modelId="{80F8BCA0-82FA-784F-941F-E18ADA72A515}" type="parTrans" cxnId="{A2FAD9AF-764F-5143-B9C3-2EF8C4D284C5}">
      <dgm:prSet/>
      <dgm:spPr/>
      <dgm:t>
        <a:bodyPr/>
        <a:lstStyle/>
        <a:p>
          <a:endParaRPr lang="en-US"/>
        </a:p>
      </dgm:t>
    </dgm:pt>
    <dgm:pt modelId="{1DD51B85-640F-1643-80A3-FABC197F162E}" type="sibTrans" cxnId="{A2FAD9AF-764F-5143-B9C3-2EF8C4D284C5}">
      <dgm:prSet/>
      <dgm:spPr/>
      <dgm:t>
        <a:bodyPr/>
        <a:lstStyle/>
        <a:p>
          <a:endParaRPr lang="en-US"/>
        </a:p>
      </dgm:t>
    </dgm:pt>
    <dgm:pt modelId="{56085E4A-5C29-A540-9D55-CE6E6A2B5B2E}">
      <dgm:prSet/>
      <dgm:spPr>
        <a:xfrm rot="16200000">
          <a:off x="1567973" y="2754306"/>
          <a:ext cx="2338459" cy="2338459"/>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Control</a:t>
          </a:r>
        </a:p>
      </dgm:t>
    </dgm:pt>
    <dgm:pt modelId="{A637F62E-2D5C-E54E-8B78-FEAD86CB3753}" type="parTrans" cxnId="{F313EC13-9057-0E4D-9D7F-5D02C16A1D99}">
      <dgm:prSet/>
      <dgm:spPr/>
      <dgm:t>
        <a:bodyPr/>
        <a:lstStyle/>
        <a:p>
          <a:endParaRPr lang="en-US"/>
        </a:p>
      </dgm:t>
    </dgm:pt>
    <dgm:pt modelId="{D962EBAF-0CCA-254F-97AB-4B5A6327D6E3}" type="sibTrans" cxnId="{F313EC13-9057-0E4D-9D7F-5D02C16A1D99}">
      <dgm:prSet/>
      <dgm:spPr/>
      <dgm:t>
        <a:bodyPr/>
        <a:lstStyle/>
        <a:p>
          <a:endParaRPr lang="en-US"/>
        </a:p>
      </dgm:t>
    </dgm:pt>
    <dgm:pt modelId="{95800EDA-E360-9B46-86CD-A41851E5E674}">
      <dgm:prSet/>
      <dgm:spPr>
        <a:xfrm>
          <a:off x="450049" y="3672408"/>
          <a:ext cx="2667896" cy="1728192"/>
        </a:xfrm>
        <a:prstGeom prst="roundRect">
          <a:avLst>
            <a:gd name="adj" fmla="val 10000"/>
          </a:avLst>
        </a:prstGeom>
        <a:solidFill>
          <a:sysClr val="window" lastClr="FFFFFF">
            <a:alpha val="90000"/>
            <a:hueOff val="0"/>
            <a:satOff val="0"/>
            <a:lumOff val="0"/>
            <a:alphaOff val="0"/>
          </a:sysClr>
        </a:solidFill>
        <a:ln w="12700" cap="flat" cmpd="sng" algn="ctr">
          <a:solidFill>
            <a:srgbClr val="666699"/>
          </a:solidFill>
          <a:prstDash val="solid"/>
        </a:ln>
        <a:effectLst/>
      </dgm:spPr>
      <dgm:t>
        <a:bodyPr/>
        <a:lstStyle/>
        <a:p>
          <a:pPr rtl="0"/>
          <a:r>
            <a:rPr lang="en-US" dirty="0">
              <a:solidFill>
                <a:sysClr val="windowText" lastClr="000000">
                  <a:hueOff val="0"/>
                  <a:satOff val="0"/>
                  <a:lumOff val="0"/>
                  <a:alphaOff val="0"/>
                </a:sysClr>
              </a:solidFill>
              <a:latin typeface="Rockwell"/>
              <a:ea typeface="+mn-ea"/>
              <a:cs typeface="+mn-cs"/>
            </a:rPr>
            <a:t>An instruction may specify that the sequence of execution be altered</a:t>
          </a:r>
        </a:p>
      </dgm:t>
    </dgm:pt>
    <dgm:pt modelId="{72731113-6F18-964E-8503-BCF66C911230}" type="parTrans" cxnId="{C6046B50-61C0-1044-B1C1-B45E94873634}">
      <dgm:prSet/>
      <dgm:spPr/>
      <dgm:t>
        <a:bodyPr/>
        <a:lstStyle/>
        <a:p>
          <a:endParaRPr lang="en-US"/>
        </a:p>
      </dgm:t>
    </dgm:pt>
    <dgm:pt modelId="{866AF356-E9F9-0744-A7E2-B0A0AA159C9C}" type="sibTrans" cxnId="{C6046B50-61C0-1044-B1C1-B45E94873634}">
      <dgm:prSet/>
      <dgm:spPr/>
      <dgm:t>
        <a:bodyPr/>
        <a:lstStyle/>
        <a:p>
          <a:endParaRPr lang="en-US"/>
        </a:p>
      </dgm:t>
    </dgm:pt>
    <dgm:pt modelId="{B6D267FD-09DA-104F-871C-15256C7ADB06}" type="pres">
      <dgm:prSet presAssocID="{1C91299F-D68C-9C4C-8BF1-0C6C2FB8035E}" presName="cycleMatrixDiagram" presStyleCnt="0">
        <dgm:presLayoutVars>
          <dgm:chMax val="1"/>
          <dgm:dir/>
          <dgm:animLvl val="lvl"/>
          <dgm:resizeHandles val="exact"/>
        </dgm:presLayoutVars>
      </dgm:prSet>
      <dgm:spPr/>
    </dgm:pt>
    <dgm:pt modelId="{93853970-7B39-A749-B247-29573B129C76}" type="pres">
      <dgm:prSet presAssocID="{1C91299F-D68C-9C4C-8BF1-0C6C2FB8035E}" presName="children" presStyleCnt="0"/>
      <dgm:spPr/>
    </dgm:pt>
    <dgm:pt modelId="{D0A02F44-6D2D-E146-BE0D-6F1132160A42}" type="pres">
      <dgm:prSet presAssocID="{1C91299F-D68C-9C4C-8BF1-0C6C2FB8035E}" presName="child1group" presStyleCnt="0"/>
      <dgm:spPr/>
    </dgm:pt>
    <dgm:pt modelId="{9F8AAC68-863D-194A-94BC-958615861BE8}" type="pres">
      <dgm:prSet presAssocID="{1C91299F-D68C-9C4C-8BF1-0C6C2FB8035E}" presName="child1" presStyleLbl="bgAcc1" presStyleIdx="0" presStyleCnt="4"/>
      <dgm:spPr/>
    </dgm:pt>
    <dgm:pt modelId="{05AADD49-61D9-8140-AE00-C44A70E0E84F}" type="pres">
      <dgm:prSet presAssocID="{1C91299F-D68C-9C4C-8BF1-0C6C2FB8035E}" presName="child1Text" presStyleLbl="bgAcc1" presStyleIdx="0" presStyleCnt="4">
        <dgm:presLayoutVars>
          <dgm:bulletEnabled val="1"/>
        </dgm:presLayoutVars>
      </dgm:prSet>
      <dgm:spPr/>
    </dgm:pt>
    <dgm:pt modelId="{62F450E4-2274-264B-BC72-058FC73AD90A}" type="pres">
      <dgm:prSet presAssocID="{1C91299F-D68C-9C4C-8BF1-0C6C2FB8035E}" presName="child2group" presStyleCnt="0"/>
      <dgm:spPr/>
    </dgm:pt>
    <dgm:pt modelId="{FA7231E4-FE93-2E44-B26F-43C0B0662DE3}" type="pres">
      <dgm:prSet presAssocID="{1C91299F-D68C-9C4C-8BF1-0C6C2FB8035E}" presName="child2" presStyleLbl="bgAcc1" presStyleIdx="1" presStyleCnt="4"/>
      <dgm:spPr/>
    </dgm:pt>
    <dgm:pt modelId="{BD2ACE57-62A0-C64E-BB52-93C7869D86BC}" type="pres">
      <dgm:prSet presAssocID="{1C91299F-D68C-9C4C-8BF1-0C6C2FB8035E}" presName="child2Text" presStyleLbl="bgAcc1" presStyleIdx="1" presStyleCnt="4">
        <dgm:presLayoutVars>
          <dgm:bulletEnabled val="1"/>
        </dgm:presLayoutVars>
      </dgm:prSet>
      <dgm:spPr/>
    </dgm:pt>
    <dgm:pt modelId="{55FC0761-B9D6-4B46-BF3A-053217CC174B}" type="pres">
      <dgm:prSet presAssocID="{1C91299F-D68C-9C4C-8BF1-0C6C2FB8035E}" presName="child3group" presStyleCnt="0"/>
      <dgm:spPr/>
    </dgm:pt>
    <dgm:pt modelId="{D4B4A3D9-04BB-FF44-A8A8-6AB4DC697EE2}" type="pres">
      <dgm:prSet presAssocID="{1C91299F-D68C-9C4C-8BF1-0C6C2FB8035E}" presName="child3" presStyleLbl="bgAcc1" presStyleIdx="2" presStyleCnt="4" custLinFactNeighborX="9209" custLinFactNeighborY="2052"/>
      <dgm:spPr/>
    </dgm:pt>
    <dgm:pt modelId="{E542AEEC-33F8-D74A-9237-79BE96E8F29F}" type="pres">
      <dgm:prSet presAssocID="{1C91299F-D68C-9C4C-8BF1-0C6C2FB8035E}" presName="child3Text" presStyleLbl="bgAcc1" presStyleIdx="2" presStyleCnt="4">
        <dgm:presLayoutVars>
          <dgm:bulletEnabled val="1"/>
        </dgm:presLayoutVars>
      </dgm:prSet>
      <dgm:spPr/>
    </dgm:pt>
    <dgm:pt modelId="{6B38CA4B-4999-B548-B216-AD0083C90448}" type="pres">
      <dgm:prSet presAssocID="{1C91299F-D68C-9C4C-8BF1-0C6C2FB8035E}" presName="child4group" presStyleCnt="0"/>
      <dgm:spPr/>
    </dgm:pt>
    <dgm:pt modelId="{2776F45E-5FC5-CA43-9A50-D05A48CD1AFA}" type="pres">
      <dgm:prSet presAssocID="{1C91299F-D68C-9C4C-8BF1-0C6C2FB8035E}" presName="child4" presStyleLbl="bgAcc1" presStyleIdx="3" presStyleCnt="4"/>
      <dgm:spPr/>
    </dgm:pt>
    <dgm:pt modelId="{D6C3FA06-5991-2B4C-B5E5-5702BC1D6275}" type="pres">
      <dgm:prSet presAssocID="{1C91299F-D68C-9C4C-8BF1-0C6C2FB8035E}" presName="child4Text" presStyleLbl="bgAcc1" presStyleIdx="3" presStyleCnt="4">
        <dgm:presLayoutVars>
          <dgm:bulletEnabled val="1"/>
        </dgm:presLayoutVars>
      </dgm:prSet>
      <dgm:spPr/>
    </dgm:pt>
    <dgm:pt modelId="{B415FCCA-89C1-9341-AC53-0F0BCC825EF9}" type="pres">
      <dgm:prSet presAssocID="{1C91299F-D68C-9C4C-8BF1-0C6C2FB8035E}" presName="childPlaceholder" presStyleCnt="0"/>
      <dgm:spPr/>
    </dgm:pt>
    <dgm:pt modelId="{1DFE690F-4A75-9A42-807D-CD4EAFA70E3B}" type="pres">
      <dgm:prSet presAssocID="{1C91299F-D68C-9C4C-8BF1-0C6C2FB8035E}" presName="circle" presStyleCnt="0"/>
      <dgm:spPr/>
    </dgm:pt>
    <dgm:pt modelId="{31728101-0A4A-C148-9CC0-7B417D851487}" type="pres">
      <dgm:prSet presAssocID="{1C91299F-D68C-9C4C-8BF1-0C6C2FB8035E}" presName="quadrant1" presStyleLbl="node1" presStyleIdx="0" presStyleCnt="4">
        <dgm:presLayoutVars>
          <dgm:chMax val="1"/>
          <dgm:bulletEnabled val="1"/>
        </dgm:presLayoutVars>
      </dgm:prSet>
      <dgm:spPr/>
    </dgm:pt>
    <dgm:pt modelId="{FB9FD6F2-BE77-E846-84E9-9675E89A206D}" type="pres">
      <dgm:prSet presAssocID="{1C91299F-D68C-9C4C-8BF1-0C6C2FB8035E}" presName="quadrant2" presStyleLbl="node1" presStyleIdx="1" presStyleCnt="4">
        <dgm:presLayoutVars>
          <dgm:chMax val="1"/>
          <dgm:bulletEnabled val="1"/>
        </dgm:presLayoutVars>
      </dgm:prSet>
      <dgm:spPr/>
    </dgm:pt>
    <dgm:pt modelId="{2255D29E-98A3-2841-959C-001A2E7769D2}" type="pres">
      <dgm:prSet presAssocID="{1C91299F-D68C-9C4C-8BF1-0C6C2FB8035E}" presName="quadrant3" presStyleLbl="node1" presStyleIdx="2" presStyleCnt="4">
        <dgm:presLayoutVars>
          <dgm:chMax val="1"/>
          <dgm:bulletEnabled val="1"/>
        </dgm:presLayoutVars>
      </dgm:prSet>
      <dgm:spPr/>
    </dgm:pt>
    <dgm:pt modelId="{AB84E314-BABC-734B-A008-40716B08F420}" type="pres">
      <dgm:prSet presAssocID="{1C91299F-D68C-9C4C-8BF1-0C6C2FB8035E}" presName="quadrant4" presStyleLbl="node1" presStyleIdx="3" presStyleCnt="4">
        <dgm:presLayoutVars>
          <dgm:chMax val="1"/>
          <dgm:bulletEnabled val="1"/>
        </dgm:presLayoutVars>
      </dgm:prSet>
      <dgm:spPr/>
    </dgm:pt>
    <dgm:pt modelId="{64B9AD24-1873-5F4F-8C9E-25478E85FA2F}" type="pres">
      <dgm:prSet presAssocID="{1C91299F-D68C-9C4C-8BF1-0C6C2FB8035E}" presName="quadrantPlaceholder" presStyleCnt="0"/>
      <dgm:spPr/>
    </dgm:pt>
    <dgm:pt modelId="{860CA274-597B-3442-8D13-FB3B68E98947}" type="pres">
      <dgm:prSet presAssocID="{1C91299F-D68C-9C4C-8BF1-0C6C2FB8035E}" presName="center1" presStyleLbl="fgShp" presStyleIdx="0" presStyleCnt="2"/>
      <dgm:spPr>
        <a:xfrm>
          <a:off x="3556744" y="2214246"/>
          <a:ext cx="807389" cy="702078"/>
        </a:xfrm>
        <a:prstGeom prst="circularArrow">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gm:spPr>
    </dgm:pt>
    <dgm:pt modelId="{49BA8253-F2D2-2C49-AA5B-CEAA3BE354E5}" type="pres">
      <dgm:prSet presAssocID="{1C91299F-D68C-9C4C-8BF1-0C6C2FB8035E}" presName="center2" presStyleLbl="fgShp" presStyleIdx="1" presStyleCnt="2"/>
      <dgm:spPr>
        <a:xfrm rot="10800000">
          <a:off x="3556744" y="2484276"/>
          <a:ext cx="807389" cy="702078"/>
        </a:xfrm>
        <a:prstGeom prst="circularArrow">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gm:spPr>
    </dgm:pt>
  </dgm:ptLst>
  <dgm:cxnLst>
    <dgm:cxn modelId="{7A752305-7C80-1540-B2FB-727220A5B12C}" type="presOf" srcId="{1C91299F-D68C-9C4C-8BF1-0C6C2FB8035E}" destId="{B6D267FD-09DA-104F-871C-15256C7ADB06}" srcOrd="0" destOrd="0" presId="urn:microsoft.com/office/officeart/2005/8/layout/cycle4#2"/>
    <dgm:cxn modelId="{8C407C0D-A9D8-5D44-8231-9DD120B1B0D3}" type="presOf" srcId="{0D06A67A-239C-4541-B776-902577A3BA9C}" destId="{FB9FD6F2-BE77-E846-84E9-9675E89A206D}" srcOrd="0" destOrd="0" presId="urn:microsoft.com/office/officeart/2005/8/layout/cycle4#2"/>
    <dgm:cxn modelId="{BFE4660F-2DB8-B74F-8891-6433CE762F5F}" type="presOf" srcId="{EEE5115B-CAE8-F943-B4E4-FAB5123A0074}" destId="{9F8AAC68-863D-194A-94BC-958615861BE8}" srcOrd="0" destOrd="0" presId="urn:microsoft.com/office/officeart/2005/8/layout/cycle4#2"/>
    <dgm:cxn modelId="{F313EC13-9057-0E4D-9D7F-5D02C16A1D99}" srcId="{1C91299F-D68C-9C4C-8BF1-0C6C2FB8035E}" destId="{56085E4A-5C29-A540-9D55-CE6E6A2B5B2E}" srcOrd="3" destOrd="0" parTransId="{A637F62E-2D5C-E54E-8B78-FEAD86CB3753}" sibTransId="{D962EBAF-0CCA-254F-97AB-4B5A6327D6E3}"/>
    <dgm:cxn modelId="{93F16417-D8E9-1940-B69E-8EF2DD406196}" type="presOf" srcId="{371D24A7-74FB-C64E-AE86-03FDE598AB8E}" destId="{2255D29E-98A3-2841-959C-001A2E7769D2}" srcOrd="0" destOrd="0" presId="urn:microsoft.com/office/officeart/2005/8/layout/cycle4#2"/>
    <dgm:cxn modelId="{0A8EBB19-9CA3-5D46-AFCD-AC613E474FC1}" srcId="{1C91299F-D68C-9C4C-8BF1-0C6C2FB8035E}" destId="{0D06A67A-239C-4541-B776-902577A3BA9C}" srcOrd="1" destOrd="0" parTransId="{E8D1500D-6A73-B14F-926C-5FE54BE4FC8A}" sibTransId="{1344C26F-76F2-EE40-A2B1-098B333ECB1C}"/>
    <dgm:cxn modelId="{14FDE135-B5B1-8240-AEDD-0AE23E9DA95B}" srcId="{A9CC95F7-454C-2046-A231-E04268ABBD1D}" destId="{EEE5115B-CAE8-F943-B4E4-FAB5123A0074}" srcOrd="0" destOrd="0" parTransId="{50C51EF7-6C94-2046-ADE5-B05CFA8A0530}" sibTransId="{EB062087-83E8-AB41-8E7A-61547385DD55}"/>
    <dgm:cxn modelId="{0F7B225B-C084-404B-AD8B-4E32ABB6236C}" srcId="{1C91299F-D68C-9C4C-8BF1-0C6C2FB8035E}" destId="{371D24A7-74FB-C64E-AE86-03FDE598AB8E}" srcOrd="2" destOrd="0" parTransId="{53A34056-48B4-CF4F-BFD9-1BB52C6A56BD}" sibTransId="{25F33ABD-9E90-ED4E-919C-CB50F038A287}"/>
    <dgm:cxn modelId="{63914F5F-66B2-1846-844E-799A0D829B25}" type="presOf" srcId="{56D2CB20-CC23-684C-8655-4FCB8BAFA7DF}" destId="{FA7231E4-FE93-2E44-B26F-43C0B0662DE3}" srcOrd="0" destOrd="0" presId="urn:microsoft.com/office/officeart/2005/8/layout/cycle4#2"/>
    <dgm:cxn modelId="{DA1C0643-D727-504B-BAC7-92AB1BFCC012}" type="presOf" srcId="{44BDB83A-6BE0-DD4E-B589-C1A1B2EDE82A}" destId="{E542AEEC-33F8-D74A-9237-79BE96E8F29F}" srcOrd="1" destOrd="0" presId="urn:microsoft.com/office/officeart/2005/8/layout/cycle4#2"/>
    <dgm:cxn modelId="{C6046B50-61C0-1044-B1C1-B45E94873634}" srcId="{56085E4A-5C29-A540-9D55-CE6E6A2B5B2E}" destId="{95800EDA-E360-9B46-86CD-A41851E5E674}" srcOrd="0" destOrd="0" parTransId="{72731113-6F18-964E-8503-BCF66C911230}" sibTransId="{866AF356-E9F9-0744-A7E2-B0A0AA159C9C}"/>
    <dgm:cxn modelId="{698FE556-5753-D842-882A-5B10CD47477D}" type="presOf" srcId="{95800EDA-E360-9B46-86CD-A41851E5E674}" destId="{2776F45E-5FC5-CA43-9A50-D05A48CD1AFA}" srcOrd="0" destOrd="0" presId="urn:microsoft.com/office/officeart/2005/8/layout/cycle4#2"/>
    <dgm:cxn modelId="{8723855A-E2BC-C94B-8522-BE11665067CA}" srcId="{0D06A67A-239C-4541-B776-902577A3BA9C}" destId="{56D2CB20-CC23-684C-8655-4FCB8BAFA7DF}" srcOrd="0" destOrd="0" parTransId="{D1EC88C1-1B69-C946-9C46-710D2096DC36}" sibTransId="{68D8C48D-7182-1F4E-B0A7-8DB708B516A4}"/>
    <dgm:cxn modelId="{B73B7B97-AFED-5144-9C3A-16AA136C6B7E}" type="presOf" srcId="{44BDB83A-6BE0-DD4E-B589-C1A1B2EDE82A}" destId="{D4B4A3D9-04BB-FF44-A8A8-6AB4DC697EE2}" srcOrd="0" destOrd="0" presId="urn:microsoft.com/office/officeart/2005/8/layout/cycle4#2"/>
    <dgm:cxn modelId="{20BDF09A-E0B2-4543-B281-CB966D66564E}" type="presOf" srcId="{95800EDA-E360-9B46-86CD-A41851E5E674}" destId="{D6C3FA06-5991-2B4C-B5E5-5702BC1D6275}" srcOrd="1" destOrd="0" presId="urn:microsoft.com/office/officeart/2005/8/layout/cycle4#2"/>
    <dgm:cxn modelId="{31B9ED9B-7E55-4640-9FE3-F35FF6AA3F06}" type="presOf" srcId="{56085E4A-5C29-A540-9D55-CE6E6A2B5B2E}" destId="{AB84E314-BABC-734B-A008-40716B08F420}" srcOrd="0" destOrd="0" presId="urn:microsoft.com/office/officeart/2005/8/layout/cycle4#2"/>
    <dgm:cxn modelId="{EFA092A0-7623-D548-B96D-1FFA3F09A22A}" type="presOf" srcId="{A9CC95F7-454C-2046-A231-E04268ABBD1D}" destId="{31728101-0A4A-C148-9CC0-7B417D851487}" srcOrd="0" destOrd="0" presId="urn:microsoft.com/office/officeart/2005/8/layout/cycle4#2"/>
    <dgm:cxn modelId="{A2FAD9AF-764F-5143-B9C3-2EF8C4D284C5}" srcId="{371D24A7-74FB-C64E-AE86-03FDE598AB8E}" destId="{44BDB83A-6BE0-DD4E-B589-C1A1B2EDE82A}" srcOrd="0" destOrd="0" parTransId="{80F8BCA0-82FA-784F-941F-E18ADA72A515}" sibTransId="{1DD51B85-640F-1643-80A3-FABC197F162E}"/>
    <dgm:cxn modelId="{4A106DB6-1D01-0946-AFF9-38C9D01BE88C}" type="presOf" srcId="{EEE5115B-CAE8-F943-B4E4-FAB5123A0074}" destId="{05AADD49-61D9-8140-AE00-C44A70E0E84F}" srcOrd="1" destOrd="0" presId="urn:microsoft.com/office/officeart/2005/8/layout/cycle4#2"/>
    <dgm:cxn modelId="{501121C3-D5BC-1B46-8445-2992FCAD6F21}" type="presOf" srcId="{56D2CB20-CC23-684C-8655-4FCB8BAFA7DF}" destId="{BD2ACE57-62A0-C64E-BB52-93C7869D86BC}" srcOrd="1" destOrd="0" presId="urn:microsoft.com/office/officeart/2005/8/layout/cycle4#2"/>
    <dgm:cxn modelId="{542E33C4-52BB-0A49-AA11-19C513F64A6B}" srcId="{1C91299F-D68C-9C4C-8BF1-0C6C2FB8035E}" destId="{A9CC95F7-454C-2046-A231-E04268ABBD1D}" srcOrd="0" destOrd="0" parTransId="{C2E1FA3B-86A7-A048-B00E-2B932655B605}" sibTransId="{489961BB-0415-1F45-99AA-4CB69D109E4E}"/>
    <dgm:cxn modelId="{7E3A6DC6-77E7-2440-B499-99834709B54B}" type="presParOf" srcId="{B6D267FD-09DA-104F-871C-15256C7ADB06}" destId="{93853970-7B39-A749-B247-29573B129C76}" srcOrd="0" destOrd="0" presId="urn:microsoft.com/office/officeart/2005/8/layout/cycle4#2"/>
    <dgm:cxn modelId="{B7AA9606-93C3-E147-8880-EB6D3609674E}" type="presParOf" srcId="{93853970-7B39-A749-B247-29573B129C76}" destId="{D0A02F44-6D2D-E146-BE0D-6F1132160A42}" srcOrd="0" destOrd="0" presId="urn:microsoft.com/office/officeart/2005/8/layout/cycle4#2"/>
    <dgm:cxn modelId="{B14593DA-62A3-F947-9E3D-6ACCFF641C8B}" type="presParOf" srcId="{D0A02F44-6D2D-E146-BE0D-6F1132160A42}" destId="{9F8AAC68-863D-194A-94BC-958615861BE8}" srcOrd="0" destOrd="0" presId="urn:microsoft.com/office/officeart/2005/8/layout/cycle4#2"/>
    <dgm:cxn modelId="{69247437-B2E1-864E-8723-F68430045C8A}" type="presParOf" srcId="{D0A02F44-6D2D-E146-BE0D-6F1132160A42}" destId="{05AADD49-61D9-8140-AE00-C44A70E0E84F}" srcOrd="1" destOrd="0" presId="urn:microsoft.com/office/officeart/2005/8/layout/cycle4#2"/>
    <dgm:cxn modelId="{0382EC10-B2BD-0C4C-95B7-6BE9AD7191CE}" type="presParOf" srcId="{93853970-7B39-A749-B247-29573B129C76}" destId="{62F450E4-2274-264B-BC72-058FC73AD90A}" srcOrd="1" destOrd="0" presId="urn:microsoft.com/office/officeart/2005/8/layout/cycle4#2"/>
    <dgm:cxn modelId="{5D84A803-F0BA-5E4A-A99B-B5404A7ADDE8}" type="presParOf" srcId="{62F450E4-2274-264B-BC72-058FC73AD90A}" destId="{FA7231E4-FE93-2E44-B26F-43C0B0662DE3}" srcOrd="0" destOrd="0" presId="urn:microsoft.com/office/officeart/2005/8/layout/cycle4#2"/>
    <dgm:cxn modelId="{E0651100-2B89-DF48-B4DC-844BE4FAD89E}" type="presParOf" srcId="{62F450E4-2274-264B-BC72-058FC73AD90A}" destId="{BD2ACE57-62A0-C64E-BB52-93C7869D86BC}" srcOrd="1" destOrd="0" presId="urn:microsoft.com/office/officeart/2005/8/layout/cycle4#2"/>
    <dgm:cxn modelId="{9BDFB4DA-BCDD-A94D-A8F8-93BFCB4411EA}" type="presParOf" srcId="{93853970-7B39-A749-B247-29573B129C76}" destId="{55FC0761-B9D6-4B46-BF3A-053217CC174B}" srcOrd="2" destOrd="0" presId="urn:microsoft.com/office/officeart/2005/8/layout/cycle4#2"/>
    <dgm:cxn modelId="{FD2EA69E-66B0-4E45-8691-C8AF95A840D7}" type="presParOf" srcId="{55FC0761-B9D6-4B46-BF3A-053217CC174B}" destId="{D4B4A3D9-04BB-FF44-A8A8-6AB4DC697EE2}" srcOrd="0" destOrd="0" presId="urn:microsoft.com/office/officeart/2005/8/layout/cycle4#2"/>
    <dgm:cxn modelId="{9313B752-6E89-0540-BA5B-2C0D7D9F644E}" type="presParOf" srcId="{55FC0761-B9D6-4B46-BF3A-053217CC174B}" destId="{E542AEEC-33F8-D74A-9237-79BE96E8F29F}" srcOrd="1" destOrd="0" presId="urn:microsoft.com/office/officeart/2005/8/layout/cycle4#2"/>
    <dgm:cxn modelId="{61CA8A5D-3B1E-194F-BE93-01C4C9D216B0}" type="presParOf" srcId="{93853970-7B39-A749-B247-29573B129C76}" destId="{6B38CA4B-4999-B548-B216-AD0083C90448}" srcOrd="3" destOrd="0" presId="urn:microsoft.com/office/officeart/2005/8/layout/cycle4#2"/>
    <dgm:cxn modelId="{88CFFE6F-C36E-224D-9ACC-4E5BA098D6FB}" type="presParOf" srcId="{6B38CA4B-4999-B548-B216-AD0083C90448}" destId="{2776F45E-5FC5-CA43-9A50-D05A48CD1AFA}" srcOrd="0" destOrd="0" presId="urn:microsoft.com/office/officeart/2005/8/layout/cycle4#2"/>
    <dgm:cxn modelId="{28A2609F-2899-EA4C-B00E-15BE69EAECBA}" type="presParOf" srcId="{6B38CA4B-4999-B548-B216-AD0083C90448}" destId="{D6C3FA06-5991-2B4C-B5E5-5702BC1D6275}" srcOrd="1" destOrd="0" presId="urn:microsoft.com/office/officeart/2005/8/layout/cycle4#2"/>
    <dgm:cxn modelId="{472D821B-10C0-7849-B5CD-7409CCEEC401}" type="presParOf" srcId="{93853970-7B39-A749-B247-29573B129C76}" destId="{B415FCCA-89C1-9341-AC53-0F0BCC825EF9}" srcOrd="4" destOrd="0" presId="urn:microsoft.com/office/officeart/2005/8/layout/cycle4#2"/>
    <dgm:cxn modelId="{B41E98BE-2839-ED47-ADB1-2B471CC3D271}" type="presParOf" srcId="{B6D267FD-09DA-104F-871C-15256C7ADB06}" destId="{1DFE690F-4A75-9A42-807D-CD4EAFA70E3B}" srcOrd="1" destOrd="0" presId="urn:microsoft.com/office/officeart/2005/8/layout/cycle4#2"/>
    <dgm:cxn modelId="{5A174453-2D33-6C40-BE9D-BDDF37A844EA}" type="presParOf" srcId="{1DFE690F-4A75-9A42-807D-CD4EAFA70E3B}" destId="{31728101-0A4A-C148-9CC0-7B417D851487}" srcOrd="0" destOrd="0" presId="urn:microsoft.com/office/officeart/2005/8/layout/cycle4#2"/>
    <dgm:cxn modelId="{E455D0BB-999A-E347-951C-F20A59E979E6}" type="presParOf" srcId="{1DFE690F-4A75-9A42-807D-CD4EAFA70E3B}" destId="{FB9FD6F2-BE77-E846-84E9-9675E89A206D}" srcOrd="1" destOrd="0" presId="urn:microsoft.com/office/officeart/2005/8/layout/cycle4#2"/>
    <dgm:cxn modelId="{E7741AB5-AF72-4148-98C6-275779DA5AF4}" type="presParOf" srcId="{1DFE690F-4A75-9A42-807D-CD4EAFA70E3B}" destId="{2255D29E-98A3-2841-959C-001A2E7769D2}" srcOrd="2" destOrd="0" presId="urn:microsoft.com/office/officeart/2005/8/layout/cycle4#2"/>
    <dgm:cxn modelId="{A4383747-58A8-A74B-8503-012016CEF2C8}" type="presParOf" srcId="{1DFE690F-4A75-9A42-807D-CD4EAFA70E3B}" destId="{AB84E314-BABC-734B-A008-40716B08F420}" srcOrd="3" destOrd="0" presId="urn:microsoft.com/office/officeart/2005/8/layout/cycle4#2"/>
    <dgm:cxn modelId="{A5CAA3B4-AA7D-FC48-9D60-150D40C46A40}" type="presParOf" srcId="{1DFE690F-4A75-9A42-807D-CD4EAFA70E3B}" destId="{64B9AD24-1873-5F4F-8C9E-25478E85FA2F}" srcOrd="4" destOrd="0" presId="urn:microsoft.com/office/officeart/2005/8/layout/cycle4#2"/>
    <dgm:cxn modelId="{B56FEBBF-84B8-E848-B121-77178A52560A}" type="presParOf" srcId="{B6D267FD-09DA-104F-871C-15256C7ADB06}" destId="{860CA274-597B-3442-8D13-FB3B68E98947}" srcOrd="2" destOrd="0" presId="urn:microsoft.com/office/officeart/2005/8/layout/cycle4#2"/>
    <dgm:cxn modelId="{BDD6090F-9E61-1A46-B73E-10D24856EEE5}" type="presParOf" srcId="{B6D267FD-09DA-104F-871C-15256C7ADB06}" destId="{49BA8253-F2D2-2C49-AA5B-CEAA3BE354E5}" srcOrd="3" destOrd="0" presId="urn:microsoft.com/office/officeart/2005/8/layout/cycle4#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72E376-93AA-7B4D-9885-28AF32E8FCD0}"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17553587-2D3D-FC4F-8137-B6F55B24A175}">
      <dgm:prSet/>
      <dgm:spPr>
        <a:xfrm>
          <a:off x="4542" y="0"/>
          <a:ext cx="1594172" cy="5181600"/>
        </a:xfrm>
        <a:prstGeom prst="roundRect">
          <a:avLst>
            <a:gd name="adj" fmla="val 10000"/>
          </a:avLst>
        </a:prstGeom>
        <a:solidFill>
          <a:srgbClr val="663366">
            <a:tint val="40000"/>
            <a:hueOff val="0"/>
            <a:satOff val="0"/>
            <a:lumOff val="0"/>
            <a:alphaOff val="0"/>
          </a:srgbClr>
        </a:soli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Text" lastClr="000000">
                  <a:hueOff val="0"/>
                  <a:satOff val="0"/>
                  <a:lumOff val="0"/>
                  <a:alphaOff val="0"/>
                </a:sysClr>
              </a:solidFill>
              <a:latin typeface="Rockwell"/>
              <a:ea typeface="+mn-ea"/>
              <a:cs typeface="+mn-cs"/>
            </a:rPr>
            <a:t>Memory to processor</a:t>
          </a:r>
        </a:p>
      </dgm:t>
    </dgm:pt>
    <dgm:pt modelId="{AAD6EF3C-7740-3E4C-A83E-96AAE81658CF}" type="parTrans" cxnId="{48C3BE14-FEFF-EF4C-B5C3-740FCA21D859}">
      <dgm:prSet/>
      <dgm:spPr/>
      <dgm:t>
        <a:bodyPr/>
        <a:lstStyle/>
        <a:p>
          <a:endParaRPr lang="en-US"/>
        </a:p>
      </dgm:t>
    </dgm:pt>
    <dgm:pt modelId="{F44BECFC-EFD4-6144-BFA1-E5B06586B633}" type="sibTrans" cxnId="{48C3BE14-FEFF-EF4C-B5C3-740FCA21D859}">
      <dgm:prSet/>
      <dgm:spPr/>
      <dgm:t>
        <a:bodyPr/>
        <a:lstStyle/>
        <a:p>
          <a:endParaRPr lang="en-US"/>
        </a:p>
      </dgm:t>
    </dgm:pt>
    <dgm:pt modelId="{1286E93E-3D4E-5F40-A299-38A73B219078}">
      <dgm:prSet/>
      <dgm:spPr>
        <a:xfrm>
          <a:off x="163960" y="1554480"/>
          <a:ext cx="1275337" cy="3368040"/>
        </a:xfrm>
        <a:prstGeom prst="roundRect">
          <a:avLst>
            <a:gd name="adj" fmla="val 10000"/>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Processor reads an instruction or a unit of data from memory</a:t>
          </a:r>
        </a:p>
      </dgm:t>
    </dgm:pt>
    <dgm:pt modelId="{9FE1951F-60F6-EC4C-8351-64E56839097B}" type="parTrans" cxnId="{612D204D-D926-D042-B13D-40DBA5645E6C}">
      <dgm:prSet/>
      <dgm:spPr/>
      <dgm:t>
        <a:bodyPr/>
        <a:lstStyle/>
        <a:p>
          <a:endParaRPr lang="en-US"/>
        </a:p>
      </dgm:t>
    </dgm:pt>
    <dgm:pt modelId="{7C4BBB3D-2E9F-BD46-83A4-82A0B58D05BF}" type="sibTrans" cxnId="{612D204D-D926-D042-B13D-40DBA5645E6C}">
      <dgm:prSet/>
      <dgm:spPr/>
      <dgm:t>
        <a:bodyPr/>
        <a:lstStyle/>
        <a:p>
          <a:endParaRPr lang="en-US"/>
        </a:p>
      </dgm:t>
    </dgm:pt>
    <dgm:pt modelId="{0C55DB15-68B7-6846-9986-2C88DD67F02C}">
      <dgm:prSet/>
      <dgm:spPr>
        <a:xfrm>
          <a:off x="1718278" y="0"/>
          <a:ext cx="1594172" cy="5181600"/>
        </a:xfrm>
        <a:prstGeom prst="roundRect">
          <a:avLst>
            <a:gd name="adj" fmla="val 10000"/>
          </a:avLst>
        </a:prstGeom>
        <a:solidFill>
          <a:srgbClr val="663366">
            <a:tint val="40000"/>
            <a:hueOff val="0"/>
            <a:satOff val="0"/>
            <a:lumOff val="0"/>
            <a:alphaOff val="0"/>
          </a:srgbClr>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Text" lastClr="000000">
                  <a:hueOff val="0"/>
                  <a:satOff val="0"/>
                  <a:lumOff val="0"/>
                  <a:alphaOff val="0"/>
                </a:sysClr>
              </a:solidFill>
              <a:latin typeface="Rockwell"/>
              <a:ea typeface="+mn-ea"/>
              <a:cs typeface="+mn-cs"/>
            </a:rPr>
            <a:t>Processor to memory</a:t>
          </a:r>
        </a:p>
      </dgm:t>
    </dgm:pt>
    <dgm:pt modelId="{E374D18C-FC37-7E46-8DF0-A696CFB37577}" type="parTrans" cxnId="{0D583322-4DE0-CC4E-B487-AC695E4BFC69}">
      <dgm:prSet/>
      <dgm:spPr/>
      <dgm:t>
        <a:bodyPr/>
        <a:lstStyle/>
        <a:p>
          <a:endParaRPr lang="en-US"/>
        </a:p>
      </dgm:t>
    </dgm:pt>
    <dgm:pt modelId="{9B873074-9EDC-1343-A88A-19E42D2B3F39}" type="sibTrans" cxnId="{0D583322-4DE0-CC4E-B487-AC695E4BFC69}">
      <dgm:prSet/>
      <dgm:spPr/>
      <dgm:t>
        <a:bodyPr/>
        <a:lstStyle/>
        <a:p>
          <a:endParaRPr lang="en-US"/>
        </a:p>
      </dgm:t>
    </dgm:pt>
    <dgm:pt modelId="{7274456E-D11E-6E42-89C9-E7036B04E061}">
      <dgm:prSet/>
      <dgm:spPr>
        <a:xfrm>
          <a:off x="1877695" y="1554480"/>
          <a:ext cx="1275337" cy="3368040"/>
        </a:xfrm>
        <a:prstGeom prst="roundRect">
          <a:avLst>
            <a:gd name="adj" fmla="val 1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Processor writes a unit of data to memory</a:t>
          </a:r>
        </a:p>
      </dgm:t>
    </dgm:pt>
    <dgm:pt modelId="{501B6CF1-4DE8-3F49-AB1D-2F9B7194EB7E}" type="parTrans" cxnId="{DFED623F-B037-6444-B390-3F382C5107D2}">
      <dgm:prSet/>
      <dgm:spPr/>
      <dgm:t>
        <a:bodyPr/>
        <a:lstStyle/>
        <a:p>
          <a:endParaRPr lang="en-US"/>
        </a:p>
      </dgm:t>
    </dgm:pt>
    <dgm:pt modelId="{3307B062-95DF-224B-B5BB-2B07AB821E42}" type="sibTrans" cxnId="{DFED623F-B037-6444-B390-3F382C5107D2}">
      <dgm:prSet/>
      <dgm:spPr/>
      <dgm:t>
        <a:bodyPr/>
        <a:lstStyle/>
        <a:p>
          <a:endParaRPr lang="en-US"/>
        </a:p>
      </dgm:t>
    </dgm:pt>
    <dgm:pt modelId="{64B1C973-0182-0343-888C-8B1FBF55A968}">
      <dgm:prSet/>
      <dgm:spPr>
        <a:xfrm>
          <a:off x="3432013" y="0"/>
          <a:ext cx="1594172" cy="5181600"/>
        </a:xfrm>
        <a:prstGeom prst="roundRect">
          <a:avLst>
            <a:gd name="adj" fmla="val 10000"/>
          </a:avLst>
        </a:prstGeom>
        <a:solidFill>
          <a:srgbClr val="663366">
            <a:tint val="40000"/>
            <a:hueOff val="0"/>
            <a:satOff val="0"/>
            <a:lumOff val="0"/>
            <a:alphaOff val="0"/>
          </a:srgbClr>
        </a:soli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Text" lastClr="000000">
                  <a:hueOff val="0"/>
                  <a:satOff val="0"/>
                  <a:lumOff val="0"/>
                  <a:alphaOff val="0"/>
                </a:sysClr>
              </a:solidFill>
              <a:latin typeface="Rockwell"/>
              <a:ea typeface="+mn-ea"/>
              <a:cs typeface="+mn-cs"/>
            </a:rPr>
            <a:t>I/O to processor</a:t>
          </a:r>
        </a:p>
      </dgm:t>
    </dgm:pt>
    <dgm:pt modelId="{29B41521-B914-FE40-BFC4-CAEE5D6536A5}" type="parTrans" cxnId="{5EF088D2-139E-D64C-AF0A-EFC14442FA86}">
      <dgm:prSet/>
      <dgm:spPr/>
      <dgm:t>
        <a:bodyPr/>
        <a:lstStyle/>
        <a:p>
          <a:endParaRPr lang="en-US"/>
        </a:p>
      </dgm:t>
    </dgm:pt>
    <dgm:pt modelId="{3CCCF409-E713-C24A-9553-8A0A256B7D5F}" type="sibTrans" cxnId="{5EF088D2-139E-D64C-AF0A-EFC14442FA86}">
      <dgm:prSet/>
      <dgm:spPr/>
      <dgm:t>
        <a:bodyPr/>
        <a:lstStyle/>
        <a:p>
          <a:endParaRPr lang="en-US"/>
        </a:p>
      </dgm:t>
    </dgm:pt>
    <dgm:pt modelId="{FCC1073E-90D1-2244-BA4B-C9BDAE7018E3}">
      <dgm:prSet/>
      <dgm:spPr>
        <a:xfrm>
          <a:off x="3591431" y="1554480"/>
          <a:ext cx="1275337" cy="3368040"/>
        </a:xfrm>
        <a:prstGeom prst="roundRect">
          <a:avLst>
            <a:gd name="adj" fmla="val 10000"/>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Processor reads data from an I/O device via an I/O module</a:t>
          </a:r>
        </a:p>
      </dgm:t>
    </dgm:pt>
    <dgm:pt modelId="{9CDE52FE-4CE8-6E4E-8D5D-AD2BB891D809}" type="parTrans" cxnId="{26E63FDE-F8CA-F744-9202-7EAB6142A93F}">
      <dgm:prSet/>
      <dgm:spPr/>
      <dgm:t>
        <a:bodyPr/>
        <a:lstStyle/>
        <a:p>
          <a:endParaRPr lang="en-US"/>
        </a:p>
      </dgm:t>
    </dgm:pt>
    <dgm:pt modelId="{1AF2ABE1-57F2-6E4F-9FA8-1184FBD758E0}" type="sibTrans" cxnId="{26E63FDE-F8CA-F744-9202-7EAB6142A93F}">
      <dgm:prSet/>
      <dgm:spPr/>
      <dgm:t>
        <a:bodyPr/>
        <a:lstStyle/>
        <a:p>
          <a:endParaRPr lang="en-US"/>
        </a:p>
      </dgm:t>
    </dgm:pt>
    <dgm:pt modelId="{D2A707C6-0E91-8144-BDBE-B55204826D27}">
      <dgm:prSet/>
      <dgm:spPr>
        <a:xfrm>
          <a:off x="5145749" y="0"/>
          <a:ext cx="1594172" cy="5181600"/>
        </a:xfrm>
        <a:prstGeom prst="roundRect">
          <a:avLst>
            <a:gd name="adj" fmla="val 10000"/>
          </a:avLst>
        </a:prstGeom>
        <a:solidFill>
          <a:srgbClr val="663366">
            <a:tint val="40000"/>
            <a:hueOff val="0"/>
            <a:satOff val="0"/>
            <a:lumOff val="0"/>
            <a:alphaOff val="0"/>
          </a:srgbClr>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Text" lastClr="000000">
                  <a:hueOff val="0"/>
                  <a:satOff val="0"/>
                  <a:lumOff val="0"/>
                  <a:alphaOff val="0"/>
                </a:sysClr>
              </a:solidFill>
              <a:latin typeface="Rockwell"/>
              <a:ea typeface="+mn-ea"/>
              <a:cs typeface="+mn-cs"/>
            </a:rPr>
            <a:t>Processor to I/O</a:t>
          </a:r>
        </a:p>
      </dgm:t>
    </dgm:pt>
    <dgm:pt modelId="{F2E9205F-8629-7249-BCF1-197AF3DD5861}" type="parTrans" cxnId="{E78FCCE1-04E2-024E-9737-77B681D614D0}">
      <dgm:prSet/>
      <dgm:spPr/>
      <dgm:t>
        <a:bodyPr/>
        <a:lstStyle/>
        <a:p>
          <a:endParaRPr lang="en-US"/>
        </a:p>
      </dgm:t>
    </dgm:pt>
    <dgm:pt modelId="{82697742-FE9D-0645-B374-E12FBC7CB575}" type="sibTrans" cxnId="{E78FCCE1-04E2-024E-9737-77B681D614D0}">
      <dgm:prSet/>
      <dgm:spPr/>
      <dgm:t>
        <a:bodyPr/>
        <a:lstStyle/>
        <a:p>
          <a:endParaRPr lang="en-US"/>
        </a:p>
      </dgm:t>
    </dgm:pt>
    <dgm:pt modelId="{AB810B26-0B0A-0E46-AEA9-22C9541B3480}">
      <dgm:prSet/>
      <dgm:spPr>
        <a:xfrm>
          <a:off x="5305166" y="1554480"/>
          <a:ext cx="1275337" cy="3368040"/>
        </a:xfrm>
        <a:prstGeom prst="roundRect">
          <a:avLst>
            <a:gd name="adj" fmla="val 1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1" dirty="0">
              <a:solidFill>
                <a:sysClr val="window" lastClr="FFFFFF"/>
              </a:solidFill>
              <a:effectLst>
                <a:outerShdw blurRad="38100" dist="38100" dir="2700000" algn="tl">
                  <a:srgbClr val="000000">
                    <a:alpha val="43137"/>
                  </a:srgbClr>
                </a:outerShdw>
              </a:effectLst>
              <a:latin typeface="Rockwell"/>
              <a:ea typeface="+mn-ea"/>
              <a:cs typeface="+mn-cs"/>
            </a:rPr>
            <a:t>Processor sends data to the I/O device</a:t>
          </a:r>
        </a:p>
      </dgm:t>
    </dgm:pt>
    <dgm:pt modelId="{C6F50772-FD02-2F41-AC4A-C94C4D20B33B}" type="parTrans" cxnId="{C2E4A999-F670-7844-AB7B-5D560AC7F999}">
      <dgm:prSet/>
      <dgm:spPr/>
      <dgm:t>
        <a:bodyPr/>
        <a:lstStyle/>
        <a:p>
          <a:endParaRPr lang="en-US"/>
        </a:p>
      </dgm:t>
    </dgm:pt>
    <dgm:pt modelId="{F979FD07-152C-E642-B13E-D867E2DE64FE}" type="sibTrans" cxnId="{C2E4A999-F670-7844-AB7B-5D560AC7F999}">
      <dgm:prSet/>
      <dgm:spPr/>
      <dgm:t>
        <a:bodyPr/>
        <a:lstStyle/>
        <a:p>
          <a:endParaRPr lang="en-US"/>
        </a:p>
      </dgm:t>
    </dgm:pt>
    <dgm:pt modelId="{CF04471B-2672-AC42-B681-E03987162B5B}">
      <dgm:prSet/>
      <dgm:spPr>
        <a:xfrm>
          <a:off x="6859484" y="0"/>
          <a:ext cx="1594172" cy="5181600"/>
        </a:xfrm>
        <a:prstGeom prst="roundRect">
          <a:avLst>
            <a:gd name="adj" fmla="val 10000"/>
          </a:avLst>
        </a:prstGeom>
        <a:solidFill>
          <a:srgbClr val="663366">
            <a:tint val="40000"/>
            <a:hueOff val="0"/>
            <a:satOff val="0"/>
            <a:lumOff val="0"/>
            <a:alphaOff val="0"/>
          </a:srgbClr>
        </a:soli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Text" lastClr="000000">
                  <a:hueOff val="0"/>
                  <a:satOff val="0"/>
                  <a:lumOff val="0"/>
                  <a:alphaOff val="0"/>
                </a:sysClr>
              </a:solidFill>
              <a:latin typeface="Rockwell"/>
              <a:ea typeface="+mn-ea"/>
              <a:cs typeface="+mn-cs"/>
            </a:rPr>
            <a:t>I/O to or from memory</a:t>
          </a:r>
        </a:p>
      </dgm:t>
    </dgm:pt>
    <dgm:pt modelId="{EF65FC60-47DB-9B46-88F0-A9E6650944D0}" type="parTrans" cxnId="{FAA575A3-5FB5-D84C-9157-CA9DEBAD93A2}">
      <dgm:prSet/>
      <dgm:spPr/>
      <dgm:t>
        <a:bodyPr/>
        <a:lstStyle/>
        <a:p>
          <a:endParaRPr lang="en-US"/>
        </a:p>
      </dgm:t>
    </dgm:pt>
    <dgm:pt modelId="{69F0FA8E-F017-6440-81D5-65A27BC7301E}" type="sibTrans" cxnId="{FAA575A3-5FB5-D84C-9157-CA9DEBAD93A2}">
      <dgm:prSet/>
      <dgm:spPr/>
      <dgm:t>
        <a:bodyPr/>
        <a:lstStyle/>
        <a:p>
          <a:endParaRPr lang="en-US"/>
        </a:p>
      </dgm:t>
    </dgm:pt>
    <dgm:pt modelId="{8E2A642D-4705-AF49-BAD9-9130601CC302}">
      <dgm:prSet/>
      <dgm:spPr>
        <a:xfrm>
          <a:off x="7018901" y="1554480"/>
          <a:ext cx="1275337" cy="3368040"/>
        </a:xfrm>
        <a:prstGeom prst="roundRect">
          <a:avLst>
            <a:gd name="adj" fmla="val 10000"/>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GB" b="1" dirty="0">
              <a:solidFill>
                <a:sysClr val="window" lastClr="FFFFFF"/>
              </a:solidFill>
              <a:effectLst>
                <a:outerShdw blurRad="38100" dist="38100" dir="2700000" algn="tl">
                  <a:srgbClr val="000000">
                    <a:alpha val="43137"/>
                  </a:srgbClr>
                </a:outerShdw>
              </a:effectLst>
              <a:latin typeface="Rockwell"/>
              <a:ea typeface="+mn-ea"/>
              <a:cs typeface="+mn-cs"/>
            </a:rPr>
            <a:t>An I/O module is allowed to exchange data directly with memory without going through the processor using direct memory access</a:t>
          </a:r>
        </a:p>
      </dgm:t>
    </dgm:pt>
    <dgm:pt modelId="{CF1BC13E-6945-CA4C-9A70-4B416793648F}" type="parTrans" cxnId="{D79828F9-EC04-5C41-91BE-8534BE9D90DC}">
      <dgm:prSet/>
      <dgm:spPr/>
      <dgm:t>
        <a:bodyPr/>
        <a:lstStyle/>
        <a:p>
          <a:endParaRPr lang="en-US"/>
        </a:p>
      </dgm:t>
    </dgm:pt>
    <dgm:pt modelId="{F069093E-8665-E844-8AAB-E7FBF4EB7830}" type="sibTrans" cxnId="{D79828F9-EC04-5C41-91BE-8534BE9D90DC}">
      <dgm:prSet/>
      <dgm:spPr/>
      <dgm:t>
        <a:bodyPr/>
        <a:lstStyle/>
        <a:p>
          <a:endParaRPr lang="en-US"/>
        </a:p>
      </dgm:t>
    </dgm:pt>
    <dgm:pt modelId="{E71AEFF5-B35F-3E4F-9A69-85A29FBB056F}" type="pres">
      <dgm:prSet presAssocID="{BA72E376-93AA-7B4D-9885-28AF32E8FCD0}" presName="theList" presStyleCnt="0">
        <dgm:presLayoutVars>
          <dgm:dir/>
          <dgm:animLvl val="lvl"/>
          <dgm:resizeHandles val="exact"/>
        </dgm:presLayoutVars>
      </dgm:prSet>
      <dgm:spPr/>
    </dgm:pt>
    <dgm:pt modelId="{D8BE2D59-81BB-2743-800B-6E98E3E455F2}" type="pres">
      <dgm:prSet presAssocID="{17553587-2D3D-FC4F-8137-B6F55B24A175}" presName="compNode" presStyleCnt="0"/>
      <dgm:spPr/>
    </dgm:pt>
    <dgm:pt modelId="{9061850C-66F8-294A-83B1-1E6583C99DE7}" type="pres">
      <dgm:prSet presAssocID="{17553587-2D3D-FC4F-8137-B6F55B24A175}" presName="aNode" presStyleLbl="bgShp" presStyleIdx="0" presStyleCnt="5"/>
      <dgm:spPr/>
    </dgm:pt>
    <dgm:pt modelId="{8D70B0D6-0FC4-4B4B-B3A6-877C0FF37A51}" type="pres">
      <dgm:prSet presAssocID="{17553587-2D3D-FC4F-8137-B6F55B24A175}" presName="textNode" presStyleLbl="bgShp" presStyleIdx="0" presStyleCnt="5"/>
      <dgm:spPr/>
    </dgm:pt>
    <dgm:pt modelId="{5A5C8930-B167-E541-BA27-83AD1BCBE719}" type="pres">
      <dgm:prSet presAssocID="{17553587-2D3D-FC4F-8137-B6F55B24A175}" presName="compChildNode" presStyleCnt="0"/>
      <dgm:spPr/>
    </dgm:pt>
    <dgm:pt modelId="{230831EC-FC11-D940-9F5D-AC53B79AA041}" type="pres">
      <dgm:prSet presAssocID="{17553587-2D3D-FC4F-8137-B6F55B24A175}" presName="theInnerList" presStyleCnt="0"/>
      <dgm:spPr/>
    </dgm:pt>
    <dgm:pt modelId="{7A289841-0DFA-DC40-B41C-1ABB1BB9507C}" type="pres">
      <dgm:prSet presAssocID="{1286E93E-3D4E-5F40-A299-38A73B219078}" presName="childNode" presStyleLbl="node1" presStyleIdx="0" presStyleCnt="5">
        <dgm:presLayoutVars>
          <dgm:bulletEnabled val="1"/>
        </dgm:presLayoutVars>
      </dgm:prSet>
      <dgm:spPr/>
    </dgm:pt>
    <dgm:pt modelId="{093001CC-44ED-3049-AEA9-7C2F91806448}" type="pres">
      <dgm:prSet presAssocID="{17553587-2D3D-FC4F-8137-B6F55B24A175}" presName="aSpace" presStyleCnt="0"/>
      <dgm:spPr/>
    </dgm:pt>
    <dgm:pt modelId="{A22C07BD-C9AB-774D-9D9A-D68C2D6502ED}" type="pres">
      <dgm:prSet presAssocID="{0C55DB15-68B7-6846-9986-2C88DD67F02C}" presName="compNode" presStyleCnt="0"/>
      <dgm:spPr/>
    </dgm:pt>
    <dgm:pt modelId="{B2BA994D-30F9-6C41-A55D-ED7B7441E20B}" type="pres">
      <dgm:prSet presAssocID="{0C55DB15-68B7-6846-9986-2C88DD67F02C}" presName="aNode" presStyleLbl="bgShp" presStyleIdx="1" presStyleCnt="5"/>
      <dgm:spPr/>
    </dgm:pt>
    <dgm:pt modelId="{7ABC80D2-827C-C244-8E22-58D79F96E4BC}" type="pres">
      <dgm:prSet presAssocID="{0C55DB15-68B7-6846-9986-2C88DD67F02C}" presName="textNode" presStyleLbl="bgShp" presStyleIdx="1" presStyleCnt="5"/>
      <dgm:spPr/>
    </dgm:pt>
    <dgm:pt modelId="{63276522-4A8E-0E4B-8044-86029389C521}" type="pres">
      <dgm:prSet presAssocID="{0C55DB15-68B7-6846-9986-2C88DD67F02C}" presName="compChildNode" presStyleCnt="0"/>
      <dgm:spPr/>
    </dgm:pt>
    <dgm:pt modelId="{5A5430A4-48C0-C346-BCB3-3D1B8DE88CCA}" type="pres">
      <dgm:prSet presAssocID="{0C55DB15-68B7-6846-9986-2C88DD67F02C}" presName="theInnerList" presStyleCnt="0"/>
      <dgm:spPr/>
    </dgm:pt>
    <dgm:pt modelId="{FFF01117-2D73-4C4A-8AA2-26B5E57EA22A}" type="pres">
      <dgm:prSet presAssocID="{7274456E-D11E-6E42-89C9-E7036B04E061}" presName="childNode" presStyleLbl="node1" presStyleIdx="1" presStyleCnt="5">
        <dgm:presLayoutVars>
          <dgm:bulletEnabled val="1"/>
        </dgm:presLayoutVars>
      </dgm:prSet>
      <dgm:spPr/>
    </dgm:pt>
    <dgm:pt modelId="{B30A2049-8A66-6A49-A2FE-89110EA51DC0}" type="pres">
      <dgm:prSet presAssocID="{0C55DB15-68B7-6846-9986-2C88DD67F02C}" presName="aSpace" presStyleCnt="0"/>
      <dgm:spPr/>
    </dgm:pt>
    <dgm:pt modelId="{EB67BA81-261E-4B49-AF00-7888DCA50827}" type="pres">
      <dgm:prSet presAssocID="{64B1C973-0182-0343-888C-8B1FBF55A968}" presName="compNode" presStyleCnt="0"/>
      <dgm:spPr/>
    </dgm:pt>
    <dgm:pt modelId="{723A76A5-AF66-704D-89E4-E12C687128C3}" type="pres">
      <dgm:prSet presAssocID="{64B1C973-0182-0343-888C-8B1FBF55A968}" presName="aNode" presStyleLbl="bgShp" presStyleIdx="2" presStyleCnt="5"/>
      <dgm:spPr/>
    </dgm:pt>
    <dgm:pt modelId="{9FA69D95-BE40-EC4E-979A-EAF928AA7B0B}" type="pres">
      <dgm:prSet presAssocID="{64B1C973-0182-0343-888C-8B1FBF55A968}" presName="textNode" presStyleLbl="bgShp" presStyleIdx="2" presStyleCnt="5"/>
      <dgm:spPr/>
    </dgm:pt>
    <dgm:pt modelId="{2AB1DDFC-56E8-6841-B976-0EDC74C7BD16}" type="pres">
      <dgm:prSet presAssocID="{64B1C973-0182-0343-888C-8B1FBF55A968}" presName="compChildNode" presStyleCnt="0"/>
      <dgm:spPr/>
    </dgm:pt>
    <dgm:pt modelId="{41866185-9B66-7946-AD24-7601EF9BE8A9}" type="pres">
      <dgm:prSet presAssocID="{64B1C973-0182-0343-888C-8B1FBF55A968}" presName="theInnerList" presStyleCnt="0"/>
      <dgm:spPr/>
    </dgm:pt>
    <dgm:pt modelId="{F3794D44-2421-604F-9FD1-6C436C8561DE}" type="pres">
      <dgm:prSet presAssocID="{FCC1073E-90D1-2244-BA4B-C9BDAE7018E3}" presName="childNode" presStyleLbl="node1" presStyleIdx="2" presStyleCnt="5">
        <dgm:presLayoutVars>
          <dgm:bulletEnabled val="1"/>
        </dgm:presLayoutVars>
      </dgm:prSet>
      <dgm:spPr/>
    </dgm:pt>
    <dgm:pt modelId="{FECBA00A-747B-7E4B-A756-DCD93C92DACA}" type="pres">
      <dgm:prSet presAssocID="{64B1C973-0182-0343-888C-8B1FBF55A968}" presName="aSpace" presStyleCnt="0"/>
      <dgm:spPr/>
    </dgm:pt>
    <dgm:pt modelId="{8A48EC06-0FCB-DE49-BDFA-2F2D46071650}" type="pres">
      <dgm:prSet presAssocID="{D2A707C6-0E91-8144-BDBE-B55204826D27}" presName="compNode" presStyleCnt="0"/>
      <dgm:spPr/>
    </dgm:pt>
    <dgm:pt modelId="{9E9C8D55-3148-6340-864D-ABBC62D922A9}" type="pres">
      <dgm:prSet presAssocID="{D2A707C6-0E91-8144-BDBE-B55204826D27}" presName="aNode" presStyleLbl="bgShp" presStyleIdx="3" presStyleCnt="5"/>
      <dgm:spPr/>
    </dgm:pt>
    <dgm:pt modelId="{4F4B6C10-CD58-DB43-A37F-24A6FD08ED0F}" type="pres">
      <dgm:prSet presAssocID="{D2A707C6-0E91-8144-BDBE-B55204826D27}" presName="textNode" presStyleLbl="bgShp" presStyleIdx="3" presStyleCnt="5"/>
      <dgm:spPr/>
    </dgm:pt>
    <dgm:pt modelId="{B04BAA6F-E280-5649-978E-D47BCA692F53}" type="pres">
      <dgm:prSet presAssocID="{D2A707C6-0E91-8144-BDBE-B55204826D27}" presName="compChildNode" presStyleCnt="0"/>
      <dgm:spPr/>
    </dgm:pt>
    <dgm:pt modelId="{2ED2AF36-6784-604C-9556-C676F2D305B4}" type="pres">
      <dgm:prSet presAssocID="{D2A707C6-0E91-8144-BDBE-B55204826D27}" presName="theInnerList" presStyleCnt="0"/>
      <dgm:spPr/>
    </dgm:pt>
    <dgm:pt modelId="{548D6EDE-B8B3-C746-B02A-81D3EAD378CC}" type="pres">
      <dgm:prSet presAssocID="{AB810B26-0B0A-0E46-AEA9-22C9541B3480}" presName="childNode" presStyleLbl="node1" presStyleIdx="3" presStyleCnt="5">
        <dgm:presLayoutVars>
          <dgm:bulletEnabled val="1"/>
        </dgm:presLayoutVars>
      </dgm:prSet>
      <dgm:spPr/>
    </dgm:pt>
    <dgm:pt modelId="{FA043391-5FFD-404E-B9CD-9900D2978B88}" type="pres">
      <dgm:prSet presAssocID="{D2A707C6-0E91-8144-BDBE-B55204826D27}" presName="aSpace" presStyleCnt="0"/>
      <dgm:spPr/>
    </dgm:pt>
    <dgm:pt modelId="{0585A31A-DFAA-4047-A1A4-D8D59E3C3A72}" type="pres">
      <dgm:prSet presAssocID="{CF04471B-2672-AC42-B681-E03987162B5B}" presName="compNode" presStyleCnt="0"/>
      <dgm:spPr/>
    </dgm:pt>
    <dgm:pt modelId="{D2904A41-28E5-B841-BDD0-D02AAA21D5D0}" type="pres">
      <dgm:prSet presAssocID="{CF04471B-2672-AC42-B681-E03987162B5B}" presName="aNode" presStyleLbl="bgShp" presStyleIdx="4" presStyleCnt="5"/>
      <dgm:spPr/>
    </dgm:pt>
    <dgm:pt modelId="{08CEF94A-E93E-574E-989A-04C40BF07E2B}" type="pres">
      <dgm:prSet presAssocID="{CF04471B-2672-AC42-B681-E03987162B5B}" presName="textNode" presStyleLbl="bgShp" presStyleIdx="4" presStyleCnt="5"/>
      <dgm:spPr/>
    </dgm:pt>
    <dgm:pt modelId="{A76A7FA8-FD2C-F54F-9DBD-B7DB3036D0FF}" type="pres">
      <dgm:prSet presAssocID="{CF04471B-2672-AC42-B681-E03987162B5B}" presName="compChildNode" presStyleCnt="0"/>
      <dgm:spPr/>
    </dgm:pt>
    <dgm:pt modelId="{E06C6E87-597C-914F-BC9A-73B303952AB9}" type="pres">
      <dgm:prSet presAssocID="{CF04471B-2672-AC42-B681-E03987162B5B}" presName="theInnerList" presStyleCnt="0"/>
      <dgm:spPr/>
    </dgm:pt>
    <dgm:pt modelId="{CB75F928-42A8-694A-BAC0-2BC29682B0C3}" type="pres">
      <dgm:prSet presAssocID="{8E2A642D-4705-AF49-BAD9-9130601CC302}" presName="childNode" presStyleLbl="node1" presStyleIdx="4" presStyleCnt="5">
        <dgm:presLayoutVars>
          <dgm:bulletEnabled val="1"/>
        </dgm:presLayoutVars>
      </dgm:prSet>
      <dgm:spPr/>
    </dgm:pt>
  </dgm:ptLst>
  <dgm:cxnLst>
    <dgm:cxn modelId="{CB7E6000-CBDA-2A4A-8A88-F35298C16512}" type="presOf" srcId="{64B1C973-0182-0343-888C-8B1FBF55A968}" destId="{9FA69D95-BE40-EC4E-979A-EAF928AA7B0B}" srcOrd="1" destOrd="0" presId="urn:microsoft.com/office/officeart/2005/8/layout/lProcess2"/>
    <dgm:cxn modelId="{CDBBA705-9656-0B47-8E8C-30BB27FE6F7F}" type="presOf" srcId="{8E2A642D-4705-AF49-BAD9-9130601CC302}" destId="{CB75F928-42A8-694A-BAC0-2BC29682B0C3}" srcOrd="0" destOrd="0" presId="urn:microsoft.com/office/officeart/2005/8/layout/lProcess2"/>
    <dgm:cxn modelId="{48C3BE14-FEFF-EF4C-B5C3-740FCA21D859}" srcId="{BA72E376-93AA-7B4D-9885-28AF32E8FCD0}" destId="{17553587-2D3D-FC4F-8137-B6F55B24A175}" srcOrd="0" destOrd="0" parTransId="{AAD6EF3C-7740-3E4C-A83E-96AAE81658CF}" sibTransId="{F44BECFC-EFD4-6144-BFA1-E5B06586B633}"/>
    <dgm:cxn modelId="{0D583322-4DE0-CC4E-B487-AC695E4BFC69}" srcId="{BA72E376-93AA-7B4D-9885-28AF32E8FCD0}" destId="{0C55DB15-68B7-6846-9986-2C88DD67F02C}" srcOrd="1" destOrd="0" parTransId="{E374D18C-FC37-7E46-8DF0-A696CFB37577}" sibTransId="{9B873074-9EDC-1343-A88A-19E42D2B3F39}"/>
    <dgm:cxn modelId="{DFED623F-B037-6444-B390-3F382C5107D2}" srcId="{0C55DB15-68B7-6846-9986-2C88DD67F02C}" destId="{7274456E-D11E-6E42-89C9-E7036B04E061}" srcOrd="0" destOrd="0" parTransId="{501B6CF1-4DE8-3F49-AB1D-2F9B7194EB7E}" sibTransId="{3307B062-95DF-224B-B5BB-2B07AB821E42}"/>
    <dgm:cxn modelId="{9E91753F-18E0-DD46-911D-D0C8589DF698}" type="presOf" srcId="{64B1C973-0182-0343-888C-8B1FBF55A968}" destId="{723A76A5-AF66-704D-89E4-E12C687128C3}" srcOrd="0" destOrd="0" presId="urn:microsoft.com/office/officeart/2005/8/layout/lProcess2"/>
    <dgm:cxn modelId="{3AB48946-0522-CD49-8B58-89A36FB1EA27}" type="presOf" srcId="{CF04471B-2672-AC42-B681-E03987162B5B}" destId="{D2904A41-28E5-B841-BDD0-D02AAA21D5D0}" srcOrd="0" destOrd="0" presId="urn:microsoft.com/office/officeart/2005/8/layout/lProcess2"/>
    <dgm:cxn modelId="{612D204D-D926-D042-B13D-40DBA5645E6C}" srcId="{17553587-2D3D-FC4F-8137-B6F55B24A175}" destId="{1286E93E-3D4E-5F40-A299-38A73B219078}" srcOrd="0" destOrd="0" parTransId="{9FE1951F-60F6-EC4C-8351-64E56839097B}" sibTransId="{7C4BBB3D-2E9F-BD46-83A4-82A0B58D05BF}"/>
    <dgm:cxn modelId="{73D7E87A-10FC-1E47-9F0E-951E01162F1F}" type="presOf" srcId="{7274456E-D11E-6E42-89C9-E7036B04E061}" destId="{FFF01117-2D73-4C4A-8AA2-26B5E57EA22A}" srcOrd="0" destOrd="0" presId="urn:microsoft.com/office/officeart/2005/8/layout/lProcess2"/>
    <dgm:cxn modelId="{414E907B-35D6-774D-A73F-E3D93EEC9DC3}" type="presOf" srcId="{17553587-2D3D-FC4F-8137-B6F55B24A175}" destId="{9061850C-66F8-294A-83B1-1E6583C99DE7}" srcOrd="0" destOrd="0" presId="urn:microsoft.com/office/officeart/2005/8/layout/lProcess2"/>
    <dgm:cxn modelId="{77E8B786-58B2-7B45-8203-1EF757597BC3}" type="presOf" srcId="{AB810B26-0B0A-0E46-AEA9-22C9541B3480}" destId="{548D6EDE-B8B3-C746-B02A-81D3EAD378CC}" srcOrd="0" destOrd="0" presId="urn:microsoft.com/office/officeart/2005/8/layout/lProcess2"/>
    <dgm:cxn modelId="{EAACCA8B-EB36-9042-B180-9FC809197B89}" type="presOf" srcId="{D2A707C6-0E91-8144-BDBE-B55204826D27}" destId="{9E9C8D55-3148-6340-864D-ABBC62D922A9}" srcOrd="0" destOrd="0" presId="urn:microsoft.com/office/officeart/2005/8/layout/lProcess2"/>
    <dgm:cxn modelId="{C2E4A999-F670-7844-AB7B-5D560AC7F999}" srcId="{D2A707C6-0E91-8144-BDBE-B55204826D27}" destId="{AB810B26-0B0A-0E46-AEA9-22C9541B3480}" srcOrd="0" destOrd="0" parTransId="{C6F50772-FD02-2F41-AC4A-C94C4D20B33B}" sibTransId="{F979FD07-152C-E642-B13E-D867E2DE64FE}"/>
    <dgm:cxn modelId="{6DC1D2A1-98D8-814C-AF39-A7BEA93F8584}" type="presOf" srcId="{0C55DB15-68B7-6846-9986-2C88DD67F02C}" destId="{B2BA994D-30F9-6C41-A55D-ED7B7441E20B}" srcOrd="0" destOrd="0" presId="urn:microsoft.com/office/officeart/2005/8/layout/lProcess2"/>
    <dgm:cxn modelId="{FAA575A3-5FB5-D84C-9157-CA9DEBAD93A2}" srcId="{BA72E376-93AA-7B4D-9885-28AF32E8FCD0}" destId="{CF04471B-2672-AC42-B681-E03987162B5B}" srcOrd="4" destOrd="0" parTransId="{EF65FC60-47DB-9B46-88F0-A9E6650944D0}" sibTransId="{69F0FA8E-F017-6440-81D5-65A27BC7301E}"/>
    <dgm:cxn modelId="{BC4207A8-2E5C-D549-A96D-9C168FF89087}" type="presOf" srcId="{CF04471B-2672-AC42-B681-E03987162B5B}" destId="{08CEF94A-E93E-574E-989A-04C40BF07E2B}" srcOrd="1" destOrd="0" presId="urn:microsoft.com/office/officeart/2005/8/layout/lProcess2"/>
    <dgm:cxn modelId="{B51572B0-A312-D64F-8226-583C73265811}" type="presOf" srcId="{17553587-2D3D-FC4F-8137-B6F55B24A175}" destId="{8D70B0D6-0FC4-4B4B-B3A6-877C0FF37A51}" srcOrd="1" destOrd="0" presId="urn:microsoft.com/office/officeart/2005/8/layout/lProcess2"/>
    <dgm:cxn modelId="{5EF088D2-139E-D64C-AF0A-EFC14442FA86}" srcId="{BA72E376-93AA-7B4D-9885-28AF32E8FCD0}" destId="{64B1C973-0182-0343-888C-8B1FBF55A968}" srcOrd="2" destOrd="0" parTransId="{29B41521-B914-FE40-BFC4-CAEE5D6536A5}" sibTransId="{3CCCF409-E713-C24A-9553-8A0A256B7D5F}"/>
    <dgm:cxn modelId="{294CAAD9-BE41-A74A-BDC5-DFC703591853}" type="presOf" srcId="{BA72E376-93AA-7B4D-9885-28AF32E8FCD0}" destId="{E71AEFF5-B35F-3E4F-9A69-85A29FBB056F}" srcOrd="0" destOrd="0" presId="urn:microsoft.com/office/officeart/2005/8/layout/lProcess2"/>
    <dgm:cxn modelId="{26E63FDE-F8CA-F744-9202-7EAB6142A93F}" srcId="{64B1C973-0182-0343-888C-8B1FBF55A968}" destId="{FCC1073E-90D1-2244-BA4B-C9BDAE7018E3}" srcOrd="0" destOrd="0" parTransId="{9CDE52FE-4CE8-6E4E-8D5D-AD2BB891D809}" sibTransId="{1AF2ABE1-57F2-6E4F-9FA8-1184FBD758E0}"/>
    <dgm:cxn modelId="{E78FCCE1-04E2-024E-9737-77B681D614D0}" srcId="{BA72E376-93AA-7B4D-9885-28AF32E8FCD0}" destId="{D2A707C6-0E91-8144-BDBE-B55204826D27}" srcOrd="3" destOrd="0" parTransId="{F2E9205F-8629-7249-BCF1-197AF3DD5861}" sibTransId="{82697742-FE9D-0645-B374-E12FBC7CB575}"/>
    <dgm:cxn modelId="{3E8957E4-6AFA-CA41-B641-726CB974620E}" type="presOf" srcId="{1286E93E-3D4E-5F40-A299-38A73B219078}" destId="{7A289841-0DFA-DC40-B41C-1ABB1BB9507C}" srcOrd="0" destOrd="0" presId="urn:microsoft.com/office/officeart/2005/8/layout/lProcess2"/>
    <dgm:cxn modelId="{72E36CE7-AEB5-5448-8DDA-B687544CAF77}" type="presOf" srcId="{0C55DB15-68B7-6846-9986-2C88DD67F02C}" destId="{7ABC80D2-827C-C244-8E22-58D79F96E4BC}" srcOrd="1" destOrd="0" presId="urn:microsoft.com/office/officeart/2005/8/layout/lProcess2"/>
    <dgm:cxn modelId="{E7CD3FE9-390D-DC4C-82F2-7B32BABDA3C6}" type="presOf" srcId="{D2A707C6-0E91-8144-BDBE-B55204826D27}" destId="{4F4B6C10-CD58-DB43-A37F-24A6FD08ED0F}" srcOrd="1" destOrd="0" presId="urn:microsoft.com/office/officeart/2005/8/layout/lProcess2"/>
    <dgm:cxn modelId="{46DF06EF-BD48-FB40-A645-060FEDAEDE7A}" type="presOf" srcId="{FCC1073E-90D1-2244-BA4B-C9BDAE7018E3}" destId="{F3794D44-2421-604F-9FD1-6C436C8561DE}" srcOrd="0" destOrd="0" presId="urn:microsoft.com/office/officeart/2005/8/layout/lProcess2"/>
    <dgm:cxn modelId="{D79828F9-EC04-5C41-91BE-8534BE9D90DC}" srcId="{CF04471B-2672-AC42-B681-E03987162B5B}" destId="{8E2A642D-4705-AF49-BAD9-9130601CC302}" srcOrd="0" destOrd="0" parTransId="{CF1BC13E-6945-CA4C-9A70-4B416793648F}" sibTransId="{F069093E-8665-E844-8AAB-E7FBF4EB7830}"/>
    <dgm:cxn modelId="{A631739E-3B14-AF4D-9AC7-1E23B5D319AC}" type="presParOf" srcId="{E71AEFF5-B35F-3E4F-9A69-85A29FBB056F}" destId="{D8BE2D59-81BB-2743-800B-6E98E3E455F2}" srcOrd="0" destOrd="0" presId="urn:microsoft.com/office/officeart/2005/8/layout/lProcess2"/>
    <dgm:cxn modelId="{2050DC01-60F9-614B-A85D-04079FB2BB42}" type="presParOf" srcId="{D8BE2D59-81BB-2743-800B-6E98E3E455F2}" destId="{9061850C-66F8-294A-83B1-1E6583C99DE7}" srcOrd="0" destOrd="0" presId="urn:microsoft.com/office/officeart/2005/8/layout/lProcess2"/>
    <dgm:cxn modelId="{DC190FFF-4B75-C84A-A768-9F60493DC849}" type="presParOf" srcId="{D8BE2D59-81BB-2743-800B-6E98E3E455F2}" destId="{8D70B0D6-0FC4-4B4B-B3A6-877C0FF37A51}" srcOrd="1" destOrd="0" presId="urn:microsoft.com/office/officeart/2005/8/layout/lProcess2"/>
    <dgm:cxn modelId="{A525EDB0-B66D-9147-A4DC-FB110E9735B1}" type="presParOf" srcId="{D8BE2D59-81BB-2743-800B-6E98E3E455F2}" destId="{5A5C8930-B167-E541-BA27-83AD1BCBE719}" srcOrd="2" destOrd="0" presId="urn:microsoft.com/office/officeart/2005/8/layout/lProcess2"/>
    <dgm:cxn modelId="{8D8FE6F7-30CF-2D4D-B7C3-DD2D73F769B3}" type="presParOf" srcId="{5A5C8930-B167-E541-BA27-83AD1BCBE719}" destId="{230831EC-FC11-D940-9F5D-AC53B79AA041}" srcOrd="0" destOrd="0" presId="urn:microsoft.com/office/officeart/2005/8/layout/lProcess2"/>
    <dgm:cxn modelId="{A8D48428-05B0-E34B-921B-F16BD2394524}" type="presParOf" srcId="{230831EC-FC11-D940-9F5D-AC53B79AA041}" destId="{7A289841-0DFA-DC40-B41C-1ABB1BB9507C}" srcOrd="0" destOrd="0" presId="urn:microsoft.com/office/officeart/2005/8/layout/lProcess2"/>
    <dgm:cxn modelId="{F6138212-0E5C-8945-91B9-1A616A9142D3}" type="presParOf" srcId="{E71AEFF5-B35F-3E4F-9A69-85A29FBB056F}" destId="{093001CC-44ED-3049-AEA9-7C2F91806448}" srcOrd="1" destOrd="0" presId="urn:microsoft.com/office/officeart/2005/8/layout/lProcess2"/>
    <dgm:cxn modelId="{593093DB-7FF3-FB4D-BA3A-EC4FAB2A0C55}" type="presParOf" srcId="{E71AEFF5-B35F-3E4F-9A69-85A29FBB056F}" destId="{A22C07BD-C9AB-774D-9D9A-D68C2D6502ED}" srcOrd="2" destOrd="0" presId="urn:microsoft.com/office/officeart/2005/8/layout/lProcess2"/>
    <dgm:cxn modelId="{AF43C0B6-1497-2B45-AB05-97E5B4DF4391}" type="presParOf" srcId="{A22C07BD-C9AB-774D-9D9A-D68C2D6502ED}" destId="{B2BA994D-30F9-6C41-A55D-ED7B7441E20B}" srcOrd="0" destOrd="0" presId="urn:microsoft.com/office/officeart/2005/8/layout/lProcess2"/>
    <dgm:cxn modelId="{B40C77D1-A0D6-384A-A7DE-30A6D47B87D6}" type="presParOf" srcId="{A22C07BD-C9AB-774D-9D9A-D68C2D6502ED}" destId="{7ABC80D2-827C-C244-8E22-58D79F96E4BC}" srcOrd="1" destOrd="0" presId="urn:microsoft.com/office/officeart/2005/8/layout/lProcess2"/>
    <dgm:cxn modelId="{F5279AFF-FC7A-6E4C-9193-11758B0F96F3}" type="presParOf" srcId="{A22C07BD-C9AB-774D-9D9A-D68C2D6502ED}" destId="{63276522-4A8E-0E4B-8044-86029389C521}" srcOrd="2" destOrd="0" presId="urn:microsoft.com/office/officeart/2005/8/layout/lProcess2"/>
    <dgm:cxn modelId="{D453334F-A69E-4440-8838-D0E7EA63B5BB}" type="presParOf" srcId="{63276522-4A8E-0E4B-8044-86029389C521}" destId="{5A5430A4-48C0-C346-BCB3-3D1B8DE88CCA}" srcOrd="0" destOrd="0" presId="urn:microsoft.com/office/officeart/2005/8/layout/lProcess2"/>
    <dgm:cxn modelId="{C6D761B0-B110-E04F-807C-956A80E906E5}" type="presParOf" srcId="{5A5430A4-48C0-C346-BCB3-3D1B8DE88CCA}" destId="{FFF01117-2D73-4C4A-8AA2-26B5E57EA22A}" srcOrd="0" destOrd="0" presId="urn:microsoft.com/office/officeart/2005/8/layout/lProcess2"/>
    <dgm:cxn modelId="{689C7E9C-597D-A541-9C63-E263C4127C9D}" type="presParOf" srcId="{E71AEFF5-B35F-3E4F-9A69-85A29FBB056F}" destId="{B30A2049-8A66-6A49-A2FE-89110EA51DC0}" srcOrd="3" destOrd="0" presId="urn:microsoft.com/office/officeart/2005/8/layout/lProcess2"/>
    <dgm:cxn modelId="{8A8885B2-A3ED-0E4C-8C77-9B70F3064E57}" type="presParOf" srcId="{E71AEFF5-B35F-3E4F-9A69-85A29FBB056F}" destId="{EB67BA81-261E-4B49-AF00-7888DCA50827}" srcOrd="4" destOrd="0" presId="urn:microsoft.com/office/officeart/2005/8/layout/lProcess2"/>
    <dgm:cxn modelId="{B19CCD6F-D6D6-8342-90D8-16BEDD6C46D1}" type="presParOf" srcId="{EB67BA81-261E-4B49-AF00-7888DCA50827}" destId="{723A76A5-AF66-704D-89E4-E12C687128C3}" srcOrd="0" destOrd="0" presId="urn:microsoft.com/office/officeart/2005/8/layout/lProcess2"/>
    <dgm:cxn modelId="{44003A28-8C75-EB42-B0C8-BE65828CF886}" type="presParOf" srcId="{EB67BA81-261E-4B49-AF00-7888DCA50827}" destId="{9FA69D95-BE40-EC4E-979A-EAF928AA7B0B}" srcOrd="1" destOrd="0" presId="urn:microsoft.com/office/officeart/2005/8/layout/lProcess2"/>
    <dgm:cxn modelId="{D2F9E1BC-7C46-D141-9E40-40131B8A99CB}" type="presParOf" srcId="{EB67BA81-261E-4B49-AF00-7888DCA50827}" destId="{2AB1DDFC-56E8-6841-B976-0EDC74C7BD16}" srcOrd="2" destOrd="0" presId="urn:microsoft.com/office/officeart/2005/8/layout/lProcess2"/>
    <dgm:cxn modelId="{7E74F540-F41C-2348-999C-631896D85D6C}" type="presParOf" srcId="{2AB1DDFC-56E8-6841-B976-0EDC74C7BD16}" destId="{41866185-9B66-7946-AD24-7601EF9BE8A9}" srcOrd="0" destOrd="0" presId="urn:microsoft.com/office/officeart/2005/8/layout/lProcess2"/>
    <dgm:cxn modelId="{FA6802AD-AB04-4248-A9A0-16A9A8118C72}" type="presParOf" srcId="{41866185-9B66-7946-AD24-7601EF9BE8A9}" destId="{F3794D44-2421-604F-9FD1-6C436C8561DE}" srcOrd="0" destOrd="0" presId="urn:microsoft.com/office/officeart/2005/8/layout/lProcess2"/>
    <dgm:cxn modelId="{1F0190DA-A6D1-AE40-AC34-7656EA2B06AB}" type="presParOf" srcId="{E71AEFF5-B35F-3E4F-9A69-85A29FBB056F}" destId="{FECBA00A-747B-7E4B-A756-DCD93C92DACA}" srcOrd="5" destOrd="0" presId="urn:microsoft.com/office/officeart/2005/8/layout/lProcess2"/>
    <dgm:cxn modelId="{3F472F9D-1AC7-B14B-9345-98B99A1D504B}" type="presParOf" srcId="{E71AEFF5-B35F-3E4F-9A69-85A29FBB056F}" destId="{8A48EC06-0FCB-DE49-BDFA-2F2D46071650}" srcOrd="6" destOrd="0" presId="urn:microsoft.com/office/officeart/2005/8/layout/lProcess2"/>
    <dgm:cxn modelId="{F36655C7-7B22-BB43-89F9-2EB741711CE8}" type="presParOf" srcId="{8A48EC06-0FCB-DE49-BDFA-2F2D46071650}" destId="{9E9C8D55-3148-6340-864D-ABBC62D922A9}" srcOrd="0" destOrd="0" presId="urn:microsoft.com/office/officeart/2005/8/layout/lProcess2"/>
    <dgm:cxn modelId="{870CDE8C-A1F9-C946-8296-0C5014E19835}" type="presParOf" srcId="{8A48EC06-0FCB-DE49-BDFA-2F2D46071650}" destId="{4F4B6C10-CD58-DB43-A37F-24A6FD08ED0F}" srcOrd="1" destOrd="0" presId="urn:microsoft.com/office/officeart/2005/8/layout/lProcess2"/>
    <dgm:cxn modelId="{A6AC2FE3-1CBA-E745-805D-61FAD8F6C0A7}" type="presParOf" srcId="{8A48EC06-0FCB-DE49-BDFA-2F2D46071650}" destId="{B04BAA6F-E280-5649-978E-D47BCA692F53}" srcOrd="2" destOrd="0" presId="urn:microsoft.com/office/officeart/2005/8/layout/lProcess2"/>
    <dgm:cxn modelId="{E4C401DD-8A45-9949-B8B4-0D09D3BE190A}" type="presParOf" srcId="{B04BAA6F-E280-5649-978E-D47BCA692F53}" destId="{2ED2AF36-6784-604C-9556-C676F2D305B4}" srcOrd="0" destOrd="0" presId="urn:microsoft.com/office/officeart/2005/8/layout/lProcess2"/>
    <dgm:cxn modelId="{F77E8E70-F03E-7F4E-A1ED-674187483ABF}" type="presParOf" srcId="{2ED2AF36-6784-604C-9556-C676F2D305B4}" destId="{548D6EDE-B8B3-C746-B02A-81D3EAD378CC}" srcOrd="0" destOrd="0" presId="urn:microsoft.com/office/officeart/2005/8/layout/lProcess2"/>
    <dgm:cxn modelId="{12B7915C-4FF4-E449-B83A-4A2B4F38998D}" type="presParOf" srcId="{E71AEFF5-B35F-3E4F-9A69-85A29FBB056F}" destId="{FA043391-5FFD-404E-B9CD-9900D2978B88}" srcOrd="7" destOrd="0" presId="urn:microsoft.com/office/officeart/2005/8/layout/lProcess2"/>
    <dgm:cxn modelId="{AD2A9505-1361-EA42-A521-BCA34D40DD92}" type="presParOf" srcId="{E71AEFF5-B35F-3E4F-9A69-85A29FBB056F}" destId="{0585A31A-DFAA-4047-A1A4-D8D59E3C3A72}" srcOrd="8" destOrd="0" presId="urn:microsoft.com/office/officeart/2005/8/layout/lProcess2"/>
    <dgm:cxn modelId="{17E94E0D-66C8-E944-B42A-32AD416439F0}" type="presParOf" srcId="{0585A31A-DFAA-4047-A1A4-D8D59E3C3A72}" destId="{D2904A41-28E5-B841-BDD0-D02AAA21D5D0}" srcOrd="0" destOrd="0" presId="urn:microsoft.com/office/officeart/2005/8/layout/lProcess2"/>
    <dgm:cxn modelId="{AA98C200-548D-6E46-9195-6B988B22322B}" type="presParOf" srcId="{0585A31A-DFAA-4047-A1A4-D8D59E3C3A72}" destId="{08CEF94A-E93E-574E-989A-04C40BF07E2B}" srcOrd="1" destOrd="0" presId="urn:microsoft.com/office/officeart/2005/8/layout/lProcess2"/>
    <dgm:cxn modelId="{9955CA61-CC9D-884E-B7C9-F08BB1378F5D}" type="presParOf" srcId="{0585A31A-DFAA-4047-A1A4-D8D59E3C3A72}" destId="{A76A7FA8-FD2C-F54F-9DBD-B7DB3036D0FF}" srcOrd="2" destOrd="0" presId="urn:microsoft.com/office/officeart/2005/8/layout/lProcess2"/>
    <dgm:cxn modelId="{9B3F4419-E2DB-E240-8DE7-D647C0742EAC}" type="presParOf" srcId="{A76A7FA8-FD2C-F54F-9DBD-B7DB3036D0FF}" destId="{E06C6E87-597C-914F-BC9A-73B303952AB9}" srcOrd="0" destOrd="0" presId="urn:microsoft.com/office/officeart/2005/8/layout/lProcess2"/>
    <dgm:cxn modelId="{0B0AF696-3EDC-6A42-A9AF-BFDD67337721}" type="presParOf" srcId="{E06C6E87-597C-914F-BC9A-73B303952AB9}" destId="{CB75F928-42A8-694A-BAC0-2BC29682B0C3}"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C636429-2738-F546-A916-80EEDF1E10FA}" type="doc">
      <dgm:prSet loTypeId="urn:microsoft.com/office/officeart/2005/8/layout/bProcess3" loCatId="process" qsTypeId="urn:microsoft.com/office/officeart/2005/8/quickstyle/simple4" qsCatId="simple" csTypeId="urn:microsoft.com/office/officeart/2005/8/colors/accent1_2" csCatId="accent1" phldr="1"/>
      <dgm:spPr/>
      <dgm:t>
        <a:bodyPr/>
        <a:lstStyle/>
        <a:p>
          <a:endParaRPr lang="en-US"/>
        </a:p>
      </dgm:t>
    </dgm:pt>
    <dgm:pt modelId="{E09C3467-9E26-444A-9A55-589C58FED186}">
      <dgm:prSet/>
      <dgm:spPr>
        <a:xfrm>
          <a:off x="805627" y="2184"/>
          <a:ext cx="2762845" cy="1657707"/>
        </a:xfrm>
        <a:prstGeom prst="rect">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A communication pathway connecting two or more devices</a:t>
          </a:r>
        </a:p>
      </dgm:t>
    </dgm:pt>
    <dgm:pt modelId="{9A6D1CD1-0E23-9142-A2F9-0C44E776B3B9}" type="parTrans" cxnId="{4870A548-57CA-A440-9FB7-55EC1395DD57}">
      <dgm:prSet/>
      <dgm:spPr/>
      <dgm:t>
        <a:bodyPr/>
        <a:lstStyle/>
        <a:p>
          <a:endParaRPr lang="en-US"/>
        </a:p>
      </dgm:t>
    </dgm:pt>
    <dgm:pt modelId="{27D62082-75CC-184C-9FB7-60E6C8978923}" type="sibTrans" cxnId="{4870A548-57CA-A440-9FB7-55EC1395DD57}">
      <dgm:prSet/>
      <dgm:spPr>
        <a:xfrm>
          <a:off x="3566672" y="785318"/>
          <a:ext cx="604854" cy="91440"/>
        </a:xfrm>
        <a:custGeom>
          <a:avLst/>
          <a:gdLst/>
          <a:ahLst/>
          <a:cxnLst/>
          <a:rect l="0" t="0" r="0" b="0"/>
          <a:pathLst>
            <a:path>
              <a:moveTo>
                <a:pt x="0" y="45720"/>
              </a:moveTo>
              <a:lnTo>
                <a:pt x="604854" y="45720"/>
              </a:lnTo>
            </a:path>
          </a:pathLst>
        </a:custGeom>
        <a:noFill/>
        <a:ln w="12700" cap="flat" cmpd="sng" algn="ctr">
          <a:solidFill>
            <a:srgbClr val="663366">
              <a:hueOff val="0"/>
              <a:satOff val="0"/>
              <a:lumOff val="0"/>
              <a:alphaOff val="0"/>
            </a:srgbClr>
          </a:solidFill>
          <a:prstDash val="solid"/>
          <a:tailEnd type="arrow"/>
        </a:ln>
        <a:effectLst/>
      </dgm:spPr>
      <dgm:t>
        <a:bodyPr/>
        <a:lstStyle/>
        <a:p>
          <a:endParaRPr lang="en-US" dirty="0">
            <a:solidFill>
              <a:sysClr val="windowText" lastClr="000000">
                <a:hueOff val="0"/>
                <a:satOff val="0"/>
                <a:lumOff val="0"/>
                <a:alphaOff val="0"/>
              </a:sysClr>
            </a:solidFill>
            <a:latin typeface="Rockwell"/>
            <a:ea typeface="+mn-ea"/>
            <a:cs typeface="+mn-cs"/>
          </a:endParaRPr>
        </a:p>
      </dgm:t>
    </dgm:pt>
    <dgm:pt modelId="{8F003CF4-8A60-984A-9D02-B6B83050EFD0}">
      <dgm:prSet/>
      <dgm:spPr>
        <a:xfrm>
          <a:off x="805627" y="2184"/>
          <a:ext cx="2762845" cy="1657707"/>
        </a:xfrm>
        <a:prstGeom prst="rect">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Key characteristic is that it is a shared transmission medium</a:t>
          </a:r>
        </a:p>
      </dgm:t>
    </dgm:pt>
    <dgm:pt modelId="{E5F39706-E472-1549-A1DE-3650F1A7EE56}" type="parTrans" cxnId="{FF41DF3B-8F02-5945-B921-3CCF47CC9A4F}">
      <dgm:prSet/>
      <dgm:spPr/>
      <dgm:t>
        <a:bodyPr/>
        <a:lstStyle/>
        <a:p>
          <a:endParaRPr lang="en-US"/>
        </a:p>
      </dgm:t>
    </dgm:pt>
    <dgm:pt modelId="{3657E415-3A19-C14A-A100-CDCD225A6C98}" type="sibTrans" cxnId="{FF41DF3B-8F02-5945-B921-3CCF47CC9A4F}">
      <dgm:prSet/>
      <dgm:spPr/>
      <dgm:t>
        <a:bodyPr/>
        <a:lstStyle/>
        <a:p>
          <a:endParaRPr lang="en-US"/>
        </a:p>
      </dgm:t>
    </dgm:pt>
    <dgm:pt modelId="{CB4A86C1-E3C9-3F4E-A3D7-ADA5832AF8F4}">
      <dgm:prSet/>
      <dgm:spPr>
        <a:xfrm>
          <a:off x="4203927" y="2184"/>
          <a:ext cx="2762845" cy="1657707"/>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Signals transmitted by any one device are available for reception by all other devices attached to the bus</a:t>
          </a:r>
        </a:p>
      </dgm:t>
    </dgm:pt>
    <dgm:pt modelId="{B8D28C66-3AC0-A149-A08C-BA984C1BC79C}" type="parTrans" cxnId="{75CA6EDC-3FAF-5149-9018-8FED8A7BD37D}">
      <dgm:prSet/>
      <dgm:spPr/>
      <dgm:t>
        <a:bodyPr/>
        <a:lstStyle/>
        <a:p>
          <a:endParaRPr lang="en-US"/>
        </a:p>
      </dgm:t>
    </dgm:pt>
    <dgm:pt modelId="{953D51F2-F817-5E4D-8D86-196CB93CCC36}" type="sibTrans" cxnId="{75CA6EDC-3FAF-5149-9018-8FED8A7BD37D}">
      <dgm:prSet/>
      <dgm:spPr>
        <a:xfrm>
          <a:off x="2187050" y="1658091"/>
          <a:ext cx="3398299" cy="604854"/>
        </a:xfrm>
        <a:custGeom>
          <a:avLst/>
          <a:gdLst/>
          <a:ahLst/>
          <a:cxnLst/>
          <a:rect l="0" t="0" r="0" b="0"/>
          <a:pathLst>
            <a:path>
              <a:moveTo>
                <a:pt x="3398299" y="0"/>
              </a:moveTo>
              <a:lnTo>
                <a:pt x="3398299" y="319527"/>
              </a:lnTo>
              <a:lnTo>
                <a:pt x="0" y="319527"/>
              </a:lnTo>
              <a:lnTo>
                <a:pt x="0" y="604854"/>
              </a:lnTo>
            </a:path>
          </a:pathLst>
        </a:custGeom>
        <a:noFill/>
        <a:ln w="12700" cap="flat" cmpd="sng" algn="ctr">
          <a:solidFill>
            <a:srgbClr val="663366">
              <a:hueOff val="0"/>
              <a:satOff val="0"/>
              <a:lumOff val="0"/>
              <a:alphaOff val="0"/>
            </a:srgbClr>
          </a:solidFill>
          <a:prstDash val="solid"/>
          <a:tailEnd type="arrow"/>
        </a:ln>
        <a:effectLst/>
      </dgm:spPr>
      <dgm:t>
        <a:bodyPr/>
        <a:lstStyle/>
        <a:p>
          <a:endParaRPr lang="en-US" dirty="0">
            <a:solidFill>
              <a:sysClr val="windowText" lastClr="000000">
                <a:hueOff val="0"/>
                <a:satOff val="0"/>
                <a:lumOff val="0"/>
                <a:alphaOff val="0"/>
              </a:sysClr>
            </a:solidFill>
            <a:latin typeface="Rockwell"/>
            <a:ea typeface="+mn-ea"/>
            <a:cs typeface="+mn-cs"/>
          </a:endParaRPr>
        </a:p>
      </dgm:t>
    </dgm:pt>
    <dgm:pt modelId="{CE39FD04-B2A9-5A45-85CD-5495455BDD3B}">
      <dgm:prSet/>
      <dgm:spPr>
        <a:xfrm>
          <a:off x="4203927" y="2184"/>
          <a:ext cx="2762845" cy="1657707"/>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If two devices transmit during the same time period their signals will overlap and become garbled</a:t>
          </a:r>
        </a:p>
      </dgm:t>
    </dgm:pt>
    <dgm:pt modelId="{BD4BE912-0DB4-7E40-A21B-E9232D61E886}" type="parTrans" cxnId="{2059DCFF-53E0-974E-A713-1C509D93A546}">
      <dgm:prSet/>
      <dgm:spPr/>
      <dgm:t>
        <a:bodyPr/>
        <a:lstStyle/>
        <a:p>
          <a:endParaRPr lang="en-US"/>
        </a:p>
      </dgm:t>
    </dgm:pt>
    <dgm:pt modelId="{8E79852C-9C95-DA4F-BA96-D2C0410A69D0}" type="sibTrans" cxnId="{2059DCFF-53E0-974E-A713-1C509D93A546}">
      <dgm:prSet/>
      <dgm:spPr/>
      <dgm:t>
        <a:bodyPr/>
        <a:lstStyle/>
        <a:p>
          <a:endParaRPr lang="en-US"/>
        </a:p>
      </dgm:t>
    </dgm:pt>
    <dgm:pt modelId="{853B68A4-E045-6C44-81AC-BD6D2EDD6120}">
      <dgm:prSet/>
      <dgm:spPr>
        <a:xfrm>
          <a:off x="805627" y="2295346"/>
          <a:ext cx="2762845" cy="1657707"/>
        </a:xfrm>
        <a:prstGeom prst="rect">
          <a:avLst/>
        </a:prstGeom>
        <a:solidFill>
          <a:srgbClr val="666699"/>
        </a:soli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Typically consists of multiple communication lines</a:t>
          </a:r>
        </a:p>
      </dgm:t>
    </dgm:pt>
    <dgm:pt modelId="{E4A0037A-F217-1844-B047-E9B0F378373C}" type="parTrans" cxnId="{15A5C6EC-52BB-DB46-B48C-669F4803E4F1}">
      <dgm:prSet/>
      <dgm:spPr/>
      <dgm:t>
        <a:bodyPr/>
        <a:lstStyle/>
        <a:p>
          <a:endParaRPr lang="en-US"/>
        </a:p>
      </dgm:t>
    </dgm:pt>
    <dgm:pt modelId="{C2D31CE6-9201-EC44-B718-1FF04AE572E4}" type="sibTrans" cxnId="{15A5C6EC-52BB-DB46-B48C-669F4803E4F1}">
      <dgm:prSet/>
      <dgm:spPr>
        <a:xfrm>
          <a:off x="3566672" y="3078480"/>
          <a:ext cx="604854" cy="91440"/>
        </a:xfrm>
        <a:custGeom>
          <a:avLst/>
          <a:gdLst/>
          <a:ahLst/>
          <a:cxnLst/>
          <a:rect l="0" t="0" r="0" b="0"/>
          <a:pathLst>
            <a:path>
              <a:moveTo>
                <a:pt x="0" y="45720"/>
              </a:moveTo>
              <a:lnTo>
                <a:pt x="604854" y="45720"/>
              </a:lnTo>
            </a:path>
          </a:pathLst>
        </a:custGeom>
        <a:noFill/>
        <a:ln w="12700" cap="flat" cmpd="sng" algn="ctr">
          <a:solidFill>
            <a:srgbClr val="663366">
              <a:hueOff val="0"/>
              <a:satOff val="0"/>
              <a:lumOff val="0"/>
              <a:alphaOff val="0"/>
            </a:srgbClr>
          </a:solidFill>
          <a:prstDash val="solid"/>
          <a:tailEnd type="arrow"/>
        </a:ln>
        <a:effectLst/>
      </dgm:spPr>
      <dgm:t>
        <a:bodyPr/>
        <a:lstStyle/>
        <a:p>
          <a:endParaRPr lang="en-US" dirty="0">
            <a:solidFill>
              <a:sysClr val="windowText" lastClr="000000">
                <a:hueOff val="0"/>
                <a:satOff val="0"/>
                <a:lumOff val="0"/>
                <a:alphaOff val="0"/>
              </a:sysClr>
            </a:solidFill>
            <a:latin typeface="Rockwell"/>
            <a:ea typeface="+mn-ea"/>
            <a:cs typeface="+mn-cs"/>
          </a:endParaRPr>
        </a:p>
      </dgm:t>
    </dgm:pt>
    <dgm:pt modelId="{5E2D62BE-266A-0D45-B906-1B29BDF34799}">
      <dgm:prSet/>
      <dgm:spPr>
        <a:xfrm>
          <a:off x="805627" y="2295346"/>
          <a:ext cx="2762845" cy="1657707"/>
        </a:xfrm>
        <a:prstGeom prst="rect">
          <a:avLst/>
        </a:prstGeom>
        <a:solidFill>
          <a:srgbClr val="666699"/>
        </a:soli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Each line is capable of transmitting signals representing binary 1 and binary 0</a:t>
          </a:r>
        </a:p>
      </dgm:t>
    </dgm:pt>
    <dgm:pt modelId="{D610DF42-3128-7A46-9764-92CC058A4459}" type="parTrans" cxnId="{EF81B034-F645-CB4C-B13B-6979989D1400}">
      <dgm:prSet/>
      <dgm:spPr/>
      <dgm:t>
        <a:bodyPr/>
        <a:lstStyle/>
        <a:p>
          <a:endParaRPr lang="en-US"/>
        </a:p>
      </dgm:t>
    </dgm:pt>
    <dgm:pt modelId="{61584508-4468-A04C-B932-71D19C1A3A71}" type="sibTrans" cxnId="{EF81B034-F645-CB4C-B13B-6979989D1400}">
      <dgm:prSet/>
      <dgm:spPr/>
      <dgm:t>
        <a:bodyPr/>
        <a:lstStyle/>
        <a:p>
          <a:endParaRPr lang="en-US"/>
        </a:p>
      </dgm:t>
    </dgm:pt>
    <dgm:pt modelId="{1DD15041-7803-0446-9821-1DE8F32CE256}">
      <dgm:prSet/>
      <dgm:spPr>
        <a:xfrm>
          <a:off x="4203927" y="2295346"/>
          <a:ext cx="2762845" cy="1657707"/>
        </a:xfrm>
        <a:prstGeom prst="rect">
          <a:avLst/>
        </a:prstGeom>
        <a:solidFill>
          <a:srgbClr val="666699"/>
        </a:soli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Computer systems contain a number of different buses that provide pathways between components at various levels of the computer system hierarchy</a:t>
          </a:r>
        </a:p>
      </dgm:t>
    </dgm:pt>
    <dgm:pt modelId="{19707EF3-5F9A-B24F-A7F5-F811CD9FA81C}" type="parTrans" cxnId="{BD11BB93-7303-7D44-B65C-8B362008FC53}">
      <dgm:prSet/>
      <dgm:spPr/>
      <dgm:t>
        <a:bodyPr/>
        <a:lstStyle/>
        <a:p>
          <a:endParaRPr lang="en-US"/>
        </a:p>
      </dgm:t>
    </dgm:pt>
    <dgm:pt modelId="{893785DB-B566-C34C-9F83-50CFBE946D7E}" type="sibTrans" cxnId="{BD11BB93-7303-7D44-B65C-8B362008FC53}">
      <dgm:prSet/>
      <dgm:spPr>
        <a:xfrm>
          <a:off x="2187050" y="3951253"/>
          <a:ext cx="3398299" cy="604854"/>
        </a:xfrm>
        <a:custGeom>
          <a:avLst/>
          <a:gdLst/>
          <a:ahLst/>
          <a:cxnLst/>
          <a:rect l="0" t="0" r="0" b="0"/>
          <a:pathLst>
            <a:path>
              <a:moveTo>
                <a:pt x="3398299" y="0"/>
              </a:moveTo>
              <a:lnTo>
                <a:pt x="3398299" y="319527"/>
              </a:lnTo>
              <a:lnTo>
                <a:pt x="0" y="319527"/>
              </a:lnTo>
              <a:lnTo>
                <a:pt x="0" y="604854"/>
              </a:lnTo>
            </a:path>
          </a:pathLst>
        </a:custGeom>
        <a:noFill/>
        <a:ln w="12700" cap="flat" cmpd="sng" algn="ctr">
          <a:solidFill>
            <a:srgbClr val="663366">
              <a:hueOff val="0"/>
              <a:satOff val="0"/>
              <a:lumOff val="0"/>
              <a:alphaOff val="0"/>
            </a:srgbClr>
          </a:solidFill>
          <a:prstDash val="solid"/>
          <a:tailEnd type="arrow"/>
        </a:ln>
        <a:effectLst/>
      </dgm:spPr>
      <dgm:t>
        <a:bodyPr/>
        <a:lstStyle/>
        <a:p>
          <a:endParaRPr lang="en-US" dirty="0">
            <a:solidFill>
              <a:sysClr val="windowText" lastClr="000000">
                <a:hueOff val="0"/>
                <a:satOff val="0"/>
                <a:lumOff val="0"/>
                <a:alphaOff val="0"/>
              </a:sysClr>
            </a:solidFill>
            <a:latin typeface="Rockwell"/>
            <a:ea typeface="+mn-ea"/>
            <a:cs typeface="+mn-cs"/>
          </a:endParaRPr>
        </a:p>
      </dgm:t>
    </dgm:pt>
    <dgm:pt modelId="{7525A05C-DEEF-D049-B433-AEDEF823843A}">
      <dgm:prSet/>
      <dgm:spPr>
        <a:xfrm>
          <a:off x="805627" y="4588508"/>
          <a:ext cx="2762845" cy="1657707"/>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i="1" dirty="0">
              <a:solidFill>
                <a:sysClr val="window" lastClr="FFFFFF"/>
              </a:solidFill>
              <a:latin typeface="Rockwell"/>
              <a:ea typeface="+mn-ea"/>
              <a:cs typeface="+mn-cs"/>
            </a:rPr>
            <a:t>System bus</a:t>
          </a:r>
          <a:endParaRPr lang="en-US" dirty="0">
            <a:solidFill>
              <a:sysClr val="window" lastClr="FFFFFF"/>
            </a:solidFill>
            <a:latin typeface="Rockwell"/>
            <a:ea typeface="+mn-ea"/>
            <a:cs typeface="+mn-cs"/>
          </a:endParaRPr>
        </a:p>
      </dgm:t>
    </dgm:pt>
    <dgm:pt modelId="{E735B630-CC49-9E48-8EED-DA8014D4EE6B}" type="parTrans" cxnId="{FD2E9F45-5DFA-CE49-BAD9-A76390B6C77C}">
      <dgm:prSet/>
      <dgm:spPr/>
      <dgm:t>
        <a:bodyPr/>
        <a:lstStyle/>
        <a:p>
          <a:endParaRPr lang="en-US"/>
        </a:p>
      </dgm:t>
    </dgm:pt>
    <dgm:pt modelId="{D77C5A79-43C5-E749-B5E4-BAA9AF38EDBC}" type="sibTrans" cxnId="{FD2E9F45-5DFA-CE49-BAD9-A76390B6C77C}">
      <dgm:prSet/>
      <dgm:spPr>
        <a:xfrm>
          <a:off x="3566672" y="5371641"/>
          <a:ext cx="604854" cy="91440"/>
        </a:xfrm>
        <a:custGeom>
          <a:avLst/>
          <a:gdLst/>
          <a:ahLst/>
          <a:cxnLst/>
          <a:rect l="0" t="0" r="0" b="0"/>
          <a:pathLst>
            <a:path>
              <a:moveTo>
                <a:pt x="0" y="45720"/>
              </a:moveTo>
              <a:lnTo>
                <a:pt x="604854" y="45720"/>
              </a:lnTo>
            </a:path>
          </a:pathLst>
        </a:custGeom>
        <a:noFill/>
        <a:ln w="12700" cap="flat" cmpd="sng" algn="ctr">
          <a:solidFill>
            <a:srgbClr val="663366">
              <a:hueOff val="0"/>
              <a:satOff val="0"/>
              <a:lumOff val="0"/>
              <a:alphaOff val="0"/>
            </a:srgbClr>
          </a:solidFill>
          <a:prstDash val="solid"/>
          <a:tailEnd type="arrow"/>
        </a:ln>
        <a:effectLst/>
      </dgm:spPr>
      <dgm:t>
        <a:bodyPr/>
        <a:lstStyle/>
        <a:p>
          <a:endParaRPr lang="en-US" dirty="0">
            <a:solidFill>
              <a:sysClr val="windowText" lastClr="000000">
                <a:hueOff val="0"/>
                <a:satOff val="0"/>
                <a:lumOff val="0"/>
                <a:alphaOff val="0"/>
              </a:sysClr>
            </a:solidFill>
            <a:latin typeface="Rockwell"/>
            <a:ea typeface="+mn-ea"/>
            <a:cs typeface="+mn-cs"/>
          </a:endParaRPr>
        </a:p>
      </dgm:t>
    </dgm:pt>
    <dgm:pt modelId="{C55C8E9B-FD37-074C-BFF6-DD30EBBEBEA5}">
      <dgm:prSet/>
      <dgm:spPr>
        <a:xfrm>
          <a:off x="805627" y="4588508"/>
          <a:ext cx="2762845" cy="1657707"/>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 lastClr="FFFFFF"/>
              </a:solidFill>
              <a:latin typeface="Rockwell"/>
              <a:ea typeface="+mn-ea"/>
              <a:cs typeface="+mn-cs"/>
            </a:rPr>
            <a:t>A bus that connects major computer components (processor, memory, I/O)</a:t>
          </a:r>
        </a:p>
      </dgm:t>
    </dgm:pt>
    <dgm:pt modelId="{F23FBEB8-51B6-D54D-A709-F8CF761EE4F2}" type="parTrans" cxnId="{3413FAC6-9E2A-6D4C-8592-9F31D272D137}">
      <dgm:prSet/>
      <dgm:spPr/>
      <dgm:t>
        <a:bodyPr/>
        <a:lstStyle/>
        <a:p>
          <a:endParaRPr lang="en-US"/>
        </a:p>
      </dgm:t>
    </dgm:pt>
    <dgm:pt modelId="{F1D0A3C7-FD5B-B843-88CC-469769BC25B8}" type="sibTrans" cxnId="{3413FAC6-9E2A-6D4C-8592-9F31D272D137}">
      <dgm:prSet/>
      <dgm:spPr/>
      <dgm:t>
        <a:bodyPr/>
        <a:lstStyle/>
        <a:p>
          <a:endParaRPr lang="en-US"/>
        </a:p>
      </dgm:t>
    </dgm:pt>
    <dgm:pt modelId="{FED9EA23-173A-404C-87C6-AC58E07F2389}">
      <dgm:prSet/>
      <dgm:spPr>
        <a:xfrm>
          <a:off x="4203927" y="4588508"/>
          <a:ext cx="2762845" cy="1657707"/>
        </a:xfrm>
        <a:prstGeom prst="rect">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GB" dirty="0">
              <a:solidFill>
                <a:sysClr val="window" lastClr="FFFFFF"/>
              </a:solidFill>
              <a:latin typeface="Rockwell"/>
              <a:ea typeface="+mn-ea"/>
              <a:cs typeface="+mn-cs"/>
            </a:rPr>
            <a:t>The most common computer interconnection structures are based on the use of one or more system buses</a:t>
          </a:r>
        </a:p>
      </dgm:t>
    </dgm:pt>
    <dgm:pt modelId="{EF95EAB5-4B6A-7B46-9805-48F1555C5601}" type="parTrans" cxnId="{ED2CF9DF-E8F0-A14C-B970-12021D55A99B}">
      <dgm:prSet/>
      <dgm:spPr/>
      <dgm:t>
        <a:bodyPr/>
        <a:lstStyle/>
        <a:p>
          <a:endParaRPr lang="en-US"/>
        </a:p>
      </dgm:t>
    </dgm:pt>
    <dgm:pt modelId="{E1DD6C9C-D477-2440-99E1-8F42B7070D9F}" type="sibTrans" cxnId="{ED2CF9DF-E8F0-A14C-B970-12021D55A99B}">
      <dgm:prSet/>
      <dgm:spPr/>
      <dgm:t>
        <a:bodyPr/>
        <a:lstStyle/>
        <a:p>
          <a:endParaRPr lang="en-US"/>
        </a:p>
      </dgm:t>
    </dgm:pt>
    <dgm:pt modelId="{C1E8BCA6-215E-E746-AEBE-E22E0BFEF693}" type="pres">
      <dgm:prSet presAssocID="{1C636429-2738-F546-A916-80EEDF1E10FA}" presName="Name0" presStyleCnt="0">
        <dgm:presLayoutVars>
          <dgm:dir/>
          <dgm:resizeHandles val="exact"/>
        </dgm:presLayoutVars>
      </dgm:prSet>
      <dgm:spPr/>
    </dgm:pt>
    <dgm:pt modelId="{4198B288-5E33-5949-9D82-DB2307909588}" type="pres">
      <dgm:prSet presAssocID="{E09C3467-9E26-444A-9A55-589C58FED186}" presName="node" presStyleLbl="node1" presStyleIdx="0" presStyleCnt="6">
        <dgm:presLayoutVars>
          <dgm:bulletEnabled val="1"/>
        </dgm:presLayoutVars>
      </dgm:prSet>
      <dgm:spPr/>
    </dgm:pt>
    <dgm:pt modelId="{631121B5-F90D-4E46-B8FD-6CEC9D573020}" type="pres">
      <dgm:prSet presAssocID="{27D62082-75CC-184C-9FB7-60E6C8978923}" presName="sibTrans" presStyleLbl="sibTrans1D1" presStyleIdx="0" presStyleCnt="5"/>
      <dgm:spPr/>
    </dgm:pt>
    <dgm:pt modelId="{7F0E2F1E-C94E-DA40-B648-541F47EB3C53}" type="pres">
      <dgm:prSet presAssocID="{27D62082-75CC-184C-9FB7-60E6C8978923}" presName="connectorText" presStyleLbl="sibTrans1D1" presStyleIdx="0" presStyleCnt="5"/>
      <dgm:spPr/>
    </dgm:pt>
    <dgm:pt modelId="{5E43B7A7-1089-3A4F-B1C4-0B9B8381D3AD}" type="pres">
      <dgm:prSet presAssocID="{CB4A86C1-E3C9-3F4E-A3D7-ADA5832AF8F4}" presName="node" presStyleLbl="node1" presStyleIdx="1" presStyleCnt="6">
        <dgm:presLayoutVars>
          <dgm:bulletEnabled val="1"/>
        </dgm:presLayoutVars>
      </dgm:prSet>
      <dgm:spPr/>
    </dgm:pt>
    <dgm:pt modelId="{6E7EBF88-55F2-0E4E-90DA-D1819370D293}" type="pres">
      <dgm:prSet presAssocID="{953D51F2-F817-5E4D-8D86-196CB93CCC36}" presName="sibTrans" presStyleLbl="sibTrans1D1" presStyleIdx="1" presStyleCnt="5"/>
      <dgm:spPr/>
    </dgm:pt>
    <dgm:pt modelId="{9BF7BD5C-860D-934F-89CF-ACA271BC028C}" type="pres">
      <dgm:prSet presAssocID="{953D51F2-F817-5E4D-8D86-196CB93CCC36}" presName="connectorText" presStyleLbl="sibTrans1D1" presStyleIdx="1" presStyleCnt="5"/>
      <dgm:spPr/>
    </dgm:pt>
    <dgm:pt modelId="{9631B1BB-A22D-5A45-ABBF-FE947F511F80}" type="pres">
      <dgm:prSet presAssocID="{853B68A4-E045-6C44-81AC-BD6D2EDD6120}" presName="node" presStyleLbl="node1" presStyleIdx="2" presStyleCnt="6">
        <dgm:presLayoutVars>
          <dgm:bulletEnabled val="1"/>
        </dgm:presLayoutVars>
      </dgm:prSet>
      <dgm:spPr/>
    </dgm:pt>
    <dgm:pt modelId="{51079562-9429-E64A-9F8F-15ABD7DBF7FD}" type="pres">
      <dgm:prSet presAssocID="{C2D31CE6-9201-EC44-B718-1FF04AE572E4}" presName="sibTrans" presStyleLbl="sibTrans1D1" presStyleIdx="2" presStyleCnt="5"/>
      <dgm:spPr/>
    </dgm:pt>
    <dgm:pt modelId="{E7CBA334-3534-BB45-AC94-C45FF46DDE2D}" type="pres">
      <dgm:prSet presAssocID="{C2D31CE6-9201-EC44-B718-1FF04AE572E4}" presName="connectorText" presStyleLbl="sibTrans1D1" presStyleIdx="2" presStyleCnt="5"/>
      <dgm:spPr/>
    </dgm:pt>
    <dgm:pt modelId="{B109764F-60F3-E749-9AE5-95B69D3F63D9}" type="pres">
      <dgm:prSet presAssocID="{1DD15041-7803-0446-9821-1DE8F32CE256}" presName="node" presStyleLbl="node1" presStyleIdx="3" presStyleCnt="6">
        <dgm:presLayoutVars>
          <dgm:bulletEnabled val="1"/>
        </dgm:presLayoutVars>
      </dgm:prSet>
      <dgm:spPr/>
    </dgm:pt>
    <dgm:pt modelId="{C1D27491-8205-D643-90DC-71FD8A31FE32}" type="pres">
      <dgm:prSet presAssocID="{893785DB-B566-C34C-9F83-50CFBE946D7E}" presName="sibTrans" presStyleLbl="sibTrans1D1" presStyleIdx="3" presStyleCnt="5"/>
      <dgm:spPr/>
    </dgm:pt>
    <dgm:pt modelId="{0B0338DD-BBC5-D445-A1DF-1C17B2010AD2}" type="pres">
      <dgm:prSet presAssocID="{893785DB-B566-C34C-9F83-50CFBE946D7E}" presName="connectorText" presStyleLbl="sibTrans1D1" presStyleIdx="3" presStyleCnt="5"/>
      <dgm:spPr/>
    </dgm:pt>
    <dgm:pt modelId="{D48F7CAA-0278-8240-8FAA-FE067A5D04D9}" type="pres">
      <dgm:prSet presAssocID="{7525A05C-DEEF-D049-B433-AEDEF823843A}" presName="node" presStyleLbl="node1" presStyleIdx="4" presStyleCnt="6">
        <dgm:presLayoutVars>
          <dgm:bulletEnabled val="1"/>
        </dgm:presLayoutVars>
      </dgm:prSet>
      <dgm:spPr/>
    </dgm:pt>
    <dgm:pt modelId="{71B0C6C9-D4C6-D84F-8A1A-6C057EDBC2A7}" type="pres">
      <dgm:prSet presAssocID="{D77C5A79-43C5-E749-B5E4-BAA9AF38EDBC}" presName="sibTrans" presStyleLbl="sibTrans1D1" presStyleIdx="4" presStyleCnt="5"/>
      <dgm:spPr/>
    </dgm:pt>
    <dgm:pt modelId="{62EFFE04-00EA-D148-93F4-E1428BE2580F}" type="pres">
      <dgm:prSet presAssocID="{D77C5A79-43C5-E749-B5E4-BAA9AF38EDBC}" presName="connectorText" presStyleLbl="sibTrans1D1" presStyleIdx="4" presStyleCnt="5"/>
      <dgm:spPr/>
    </dgm:pt>
    <dgm:pt modelId="{4A9314AF-31E5-2F46-A15A-D4ED62769F9A}" type="pres">
      <dgm:prSet presAssocID="{FED9EA23-173A-404C-87C6-AC58E07F2389}" presName="node" presStyleLbl="node1" presStyleIdx="5" presStyleCnt="6" custLinFactNeighborY="2769">
        <dgm:presLayoutVars>
          <dgm:bulletEnabled val="1"/>
        </dgm:presLayoutVars>
      </dgm:prSet>
      <dgm:spPr/>
    </dgm:pt>
  </dgm:ptLst>
  <dgm:cxnLst>
    <dgm:cxn modelId="{07F1F00F-DBCB-FB42-88D6-E78440CC24B3}" type="presOf" srcId="{27D62082-75CC-184C-9FB7-60E6C8978923}" destId="{631121B5-F90D-4E46-B8FD-6CEC9D573020}" srcOrd="0" destOrd="0" presId="urn:microsoft.com/office/officeart/2005/8/layout/bProcess3"/>
    <dgm:cxn modelId="{0E556C1A-9695-4749-922E-E7E6ED13556D}" type="presOf" srcId="{D77C5A79-43C5-E749-B5E4-BAA9AF38EDBC}" destId="{62EFFE04-00EA-D148-93F4-E1428BE2580F}" srcOrd="1" destOrd="0" presId="urn:microsoft.com/office/officeart/2005/8/layout/bProcess3"/>
    <dgm:cxn modelId="{62B59A1C-A224-0540-9F76-154D2D900A80}" type="presOf" srcId="{953D51F2-F817-5E4D-8D86-196CB93CCC36}" destId="{9BF7BD5C-860D-934F-89CF-ACA271BC028C}" srcOrd="1" destOrd="0" presId="urn:microsoft.com/office/officeart/2005/8/layout/bProcess3"/>
    <dgm:cxn modelId="{2C88BC25-E45E-CD48-8864-BF3C727BFA21}" type="presOf" srcId="{C55C8E9B-FD37-074C-BFF6-DD30EBBEBEA5}" destId="{D48F7CAA-0278-8240-8FAA-FE067A5D04D9}" srcOrd="0" destOrd="1" presId="urn:microsoft.com/office/officeart/2005/8/layout/bProcess3"/>
    <dgm:cxn modelId="{F9F6F226-9270-5A4C-8BAE-0355E0C1FDE0}" type="presOf" srcId="{CB4A86C1-E3C9-3F4E-A3D7-ADA5832AF8F4}" destId="{5E43B7A7-1089-3A4F-B1C4-0B9B8381D3AD}" srcOrd="0" destOrd="0" presId="urn:microsoft.com/office/officeart/2005/8/layout/bProcess3"/>
    <dgm:cxn modelId="{11A4AF2D-5EE7-E34B-913D-88830DC4F30B}" type="presOf" srcId="{C2D31CE6-9201-EC44-B718-1FF04AE572E4}" destId="{E7CBA334-3534-BB45-AC94-C45FF46DDE2D}" srcOrd="1" destOrd="0" presId="urn:microsoft.com/office/officeart/2005/8/layout/bProcess3"/>
    <dgm:cxn modelId="{C3C83930-E0AD-944E-BED2-A1A5340AFE49}" type="presOf" srcId="{853B68A4-E045-6C44-81AC-BD6D2EDD6120}" destId="{9631B1BB-A22D-5A45-ABBF-FE947F511F80}" srcOrd="0" destOrd="0" presId="urn:microsoft.com/office/officeart/2005/8/layout/bProcess3"/>
    <dgm:cxn modelId="{AE604032-3B31-1347-88E1-AE7B30D2ABEB}" type="presOf" srcId="{E09C3467-9E26-444A-9A55-589C58FED186}" destId="{4198B288-5E33-5949-9D82-DB2307909588}" srcOrd="0" destOrd="0" presId="urn:microsoft.com/office/officeart/2005/8/layout/bProcess3"/>
    <dgm:cxn modelId="{EF81B034-F645-CB4C-B13B-6979989D1400}" srcId="{853B68A4-E045-6C44-81AC-BD6D2EDD6120}" destId="{5E2D62BE-266A-0D45-B906-1B29BDF34799}" srcOrd="0" destOrd="0" parTransId="{D610DF42-3128-7A46-9764-92CC058A4459}" sibTransId="{61584508-4468-A04C-B932-71D19C1A3A71}"/>
    <dgm:cxn modelId="{FF41DF3B-8F02-5945-B921-3CCF47CC9A4F}" srcId="{E09C3467-9E26-444A-9A55-589C58FED186}" destId="{8F003CF4-8A60-984A-9D02-B6B83050EFD0}" srcOrd="0" destOrd="0" parTransId="{E5F39706-E472-1549-A1DE-3650F1A7EE56}" sibTransId="{3657E415-3A19-C14A-A100-CDCD225A6C98}"/>
    <dgm:cxn modelId="{9D812C61-E5C4-984A-895C-8A81CDB77470}" type="presOf" srcId="{FED9EA23-173A-404C-87C6-AC58E07F2389}" destId="{4A9314AF-31E5-2F46-A15A-D4ED62769F9A}" srcOrd="0" destOrd="0" presId="urn:microsoft.com/office/officeart/2005/8/layout/bProcess3"/>
    <dgm:cxn modelId="{FD2E9F45-5DFA-CE49-BAD9-A76390B6C77C}" srcId="{1C636429-2738-F546-A916-80EEDF1E10FA}" destId="{7525A05C-DEEF-D049-B433-AEDEF823843A}" srcOrd="4" destOrd="0" parTransId="{E735B630-CC49-9E48-8EED-DA8014D4EE6B}" sibTransId="{D77C5A79-43C5-E749-B5E4-BAA9AF38EDBC}"/>
    <dgm:cxn modelId="{23627A47-FCAC-E646-822E-FCB10549E760}" type="presOf" srcId="{CE39FD04-B2A9-5A45-85CD-5495455BDD3B}" destId="{5E43B7A7-1089-3A4F-B1C4-0B9B8381D3AD}" srcOrd="0" destOrd="1" presId="urn:microsoft.com/office/officeart/2005/8/layout/bProcess3"/>
    <dgm:cxn modelId="{4870A548-57CA-A440-9FB7-55EC1395DD57}" srcId="{1C636429-2738-F546-A916-80EEDF1E10FA}" destId="{E09C3467-9E26-444A-9A55-589C58FED186}" srcOrd="0" destOrd="0" parTransId="{9A6D1CD1-0E23-9142-A2F9-0C44E776B3B9}" sibTransId="{27D62082-75CC-184C-9FB7-60E6C8978923}"/>
    <dgm:cxn modelId="{140C364B-10E1-4F47-9F59-C92498A2E08E}" type="presOf" srcId="{893785DB-B566-C34C-9F83-50CFBE946D7E}" destId="{0B0338DD-BBC5-D445-A1DF-1C17B2010AD2}" srcOrd="1" destOrd="0" presId="urn:microsoft.com/office/officeart/2005/8/layout/bProcess3"/>
    <dgm:cxn modelId="{9BABC76F-F228-284D-BCDC-76F12750D332}" type="presOf" srcId="{1C636429-2738-F546-A916-80EEDF1E10FA}" destId="{C1E8BCA6-215E-E746-AEBE-E22E0BFEF693}" srcOrd="0" destOrd="0" presId="urn:microsoft.com/office/officeart/2005/8/layout/bProcess3"/>
    <dgm:cxn modelId="{6F212F72-79A3-9A4C-856F-4BA488B4879A}" type="presOf" srcId="{5E2D62BE-266A-0D45-B906-1B29BDF34799}" destId="{9631B1BB-A22D-5A45-ABBF-FE947F511F80}" srcOrd="0" destOrd="1" presId="urn:microsoft.com/office/officeart/2005/8/layout/bProcess3"/>
    <dgm:cxn modelId="{9996DF7F-EDC8-704D-8256-7168583C0E34}" type="presOf" srcId="{953D51F2-F817-5E4D-8D86-196CB93CCC36}" destId="{6E7EBF88-55F2-0E4E-90DA-D1819370D293}" srcOrd="0" destOrd="0" presId="urn:microsoft.com/office/officeart/2005/8/layout/bProcess3"/>
    <dgm:cxn modelId="{9B77358C-DE90-9145-BF6C-1F3307857ADA}" type="presOf" srcId="{C2D31CE6-9201-EC44-B718-1FF04AE572E4}" destId="{51079562-9429-E64A-9F8F-15ABD7DBF7FD}" srcOrd="0" destOrd="0" presId="urn:microsoft.com/office/officeart/2005/8/layout/bProcess3"/>
    <dgm:cxn modelId="{E88D488E-7DB9-5E44-B439-9C141F045096}" type="presOf" srcId="{893785DB-B566-C34C-9F83-50CFBE946D7E}" destId="{C1D27491-8205-D643-90DC-71FD8A31FE32}" srcOrd="0" destOrd="0" presId="urn:microsoft.com/office/officeart/2005/8/layout/bProcess3"/>
    <dgm:cxn modelId="{BD11BB93-7303-7D44-B65C-8B362008FC53}" srcId="{1C636429-2738-F546-A916-80EEDF1E10FA}" destId="{1DD15041-7803-0446-9821-1DE8F32CE256}" srcOrd="3" destOrd="0" parTransId="{19707EF3-5F9A-B24F-A7F5-F811CD9FA81C}" sibTransId="{893785DB-B566-C34C-9F83-50CFBE946D7E}"/>
    <dgm:cxn modelId="{83C117A0-3500-3347-9E53-F195171DD773}" type="presOf" srcId="{D77C5A79-43C5-E749-B5E4-BAA9AF38EDBC}" destId="{71B0C6C9-D4C6-D84F-8A1A-6C057EDBC2A7}" srcOrd="0" destOrd="0" presId="urn:microsoft.com/office/officeart/2005/8/layout/bProcess3"/>
    <dgm:cxn modelId="{3413FAC6-9E2A-6D4C-8592-9F31D272D137}" srcId="{7525A05C-DEEF-D049-B433-AEDEF823843A}" destId="{C55C8E9B-FD37-074C-BFF6-DD30EBBEBEA5}" srcOrd="0" destOrd="0" parTransId="{F23FBEB8-51B6-D54D-A709-F8CF761EE4F2}" sibTransId="{F1D0A3C7-FD5B-B843-88CC-469769BC25B8}"/>
    <dgm:cxn modelId="{AE0A59C8-4CFB-F54E-8A20-2CDF8A0F2002}" type="presOf" srcId="{7525A05C-DEEF-D049-B433-AEDEF823843A}" destId="{D48F7CAA-0278-8240-8FAA-FE067A5D04D9}" srcOrd="0" destOrd="0" presId="urn:microsoft.com/office/officeart/2005/8/layout/bProcess3"/>
    <dgm:cxn modelId="{7C07FBD4-EAD3-4D4E-BF2D-18600565EA33}" type="presOf" srcId="{27D62082-75CC-184C-9FB7-60E6C8978923}" destId="{7F0E2F1E-C94E-DA40-B648-541F47EB3C53}" srcOrd="1" destOrd="0" presId="urn:microsoft.com/office/officeart/2005/8/layout/bProcess3"/>
    <dgm:cxn modelId="{75CA6EDC-3FAF-5149-9018-8FED8A7BD37D}" srcId="{1C636429-2738-F546-A916-80EEDF1E10FA}" destId="{CB4A86C1-E3C9-3F4E-A3D7-ADA5832AF8F4}" srcOrd="1" destOrd="0" parTransId="{B8D28C66-3AC0-A149-A08C-BA984C1BC79C}" sibTransId="{953D51F2-F817-5E4D-8D86-196CB93CCC36}"/>
    <dgm:cxn modelId="{ED2CF9DF-E8F0-A14C-B970-12021D55A99B}" srcId="{1C636429-2738-F546-A916-80EEDF1E10FA}" destId="{FED9EA23-173A-404C-87C6-AC58E07F2389}" srcOrd="5" destOrd="0" parTransId="{EF95EAB5-4B6A-7B46-9805-48F1555C5601}" sibTransId="{E1DD6C9C-D477-2440-99E1-8F42B7070D9F}"/>
    <dgm:cxn modelId="{147CEFEA-A202-5B40-A2D9-A3C9DCD1BD6E}" type="presOf" srcId="{8F003CF4-8A60-984A-9D02-B6B83050EFD0}" destId="{4198B288-5E33-5949-9D82-DB2307909588}" srcOrd="0" destOrd="1" presId="urn:microsoft.com/office/officeart/2005/8/layout/bProcess3"/>
    <dgm:cxn modelId="{15A5C6EC-52BB-DB46-B48C-669F4803E4F1}" srcId="{1C636429-2738-F546-A916-80EEDF1E10FA}" destId="{853B68A4-E045-6C44-81AC-BD6D2EDD6120}" srcOrd="2" destOrd="0" parTransId="{E4A0037A-F217-1844-B047-E9B0F378373C}" sibTransId="{C2D31CE6-9201-EC44-B718-1FF04AE572E4}"/>
    <dgm:cxn modelId="{F092D1F4-B90D-C549-9991-4175A5FECA83}" type="presOf" srcId="{1DD15041-7803-0446-9821-1DE8F32CE256}" destId="{B109764F-60F3-E749-9AE5-95B69D3F63D9}" srcOrd="0" destOrd="0" presId="urn:microsoft.com/office/officeart/2005/8/layout/bProcess3"/>
    <dgm:cxn modelId="{2059DCFF-53E0-974E-A713-1C509D93A546}" srcId="{CB4A86C1-E3C9-3F4E-A3D7-ADA5832AF8F4}" destId="{CE39FD04-B2A9-5A45-85CD-5495455BDD3B}" srcOrd="0" destOrd="0" parTransId="{BD4BE912-0DB4-7E40-A21B-E9232D61E886}" sibTransId="{8E79852C-9C95-DA4F-BA96-D2C0410A69D0}"/>
    <dgm:cxn modelId="{45C66AD1-7C7E-2541-BE5B-536F796538FA}" type="presParOf" srcId="{C1E8BCA6-215E-E746-AEBE-E22E0BFEF693}" destId="{4198B288-5E33-5949-9D82-DB2307909588}" srcOrd="0" destOrd="0" presId="urn:microsoft.com/office/officeart/2005/8/layout/bProcess3"/>
    <dgm:cxn modelId="{FEDC2418-FB59-E646-8426-C60326DC6763}" type="presParOf" srcId="{C1E8BCA6-215E-E746-AEBE-E22E0BFEF693}" destId="{631121B5-F90D-4E46-B8FD-6CEC9D573020}" srcOrd="1" destOrd="0" presId="urn:microsoft.com/office/officeart/2005/8/layout/bProcess3"/>
    <dgm:cxn modelId="{3BA37769-9FC1-2745-91EB-588463F88803}" type="presParOf" srcId="{631121B5-F90D-4E46-B8FD-6CEC9D573020}" destId="{7F0E2F1E-C94E-DA40-B648-541F47EB3C53}" srcOrd="0" destOrd="0" presId="urn:microsoft.com/office/officeart/2005/8/layout/bProcess3"/>
    <dgm:cxn modelId="{D339BECC-4C71-D942-98A7-26C365670F4B}" type="presParOf" srcId="{C1E8BCA6-215E-E746-AEBE-E22E0BFEF693}" destId="{5E43B7A7-1089-3A4F-B1C4-0B9B8381D3AD}" srcOrd="2" destOrd="0" presId="urn:microsoft.com/office/officeart/2005/8/layout/bProcess3"/>
    <dgm:cxn modelId="{A204AF74-CC8E-D74C-A16A-2C677BF367AA}" type="presParOf" srcId="{C1E8BCA6-215E-E746-AEBE-E22E0BFEF693}" destId="{6E7EBF88-55F2-0E4E-90DA-D1819370D293}" srcOrd="3" destOrd="0" presId="urn:microsoft.com/office/officeart/2005/8/layout/bProcess3"/>
    <dgm:cxn modelId="{25207581-28D5-DC48-8A7A-74E6A9FB6488}" type="presParOf" srcId="{6E7EBF88-55F2-0E4E-90DA-D1819370D293}" destId="{9BF7BD5C-860D-934F-89CF-ACA271BC028C}" srcOrd="0" destOrd="0" presId="urn:microsoft.com/office/officeart/2005/8/layout/bProcess3"/>
    <dgm:cxn modelId="{20665886-4032-774D-BF3E-5F750FEE49F0}" type="presParOf" srcId="{C1E8BCA6-215E-E746-AEBE-E22E0BFEF693}" destId="{9631B1BB-A22D-5A45-ABBF-FE947F511F80}" srcOrd="4" destOrd="0" presId="urn:microsoft.com/office/officeart/2005/8/layout/bProcess3"/>
    <dgm:cxn modelId="{83D42006-4953-DD4E-95DA-239742B2C749}" type="presParOf" srcId="{C1E8BCA6-215E-E746-AEBE-E22E0BFEF693}" destId="{51079562-9429-E64A-9F8F-15ABD7DBF7FD}" srcOrd="5" destOrd="0" presId="urn:microsoft.com/office/officeart/2005/8/layout/bProcess3"/>
    <dgm:cxn modelId="{EEE7CC3B-2654-884A-A37E-5298812A56AF}" type="presParOf" srcId="{51079562-9429-E64A-9F8F-15ABD7DBF7FD}" destId="{E7CBA334-3534-BB45-AC94-C45FF46DDE2D}" srcOrd="0" destOrd="0" presId="urn:microsoft.com/office/officeart/2005/8/layout/bProcess3"/>
    <dgm:cxn modelId="{62F2329E-DA06-6D4E-966E-EDAFC82ED476}" type="presParOf" srcId="{C1E8BCA6-215E-E746-AEBE-E22E0BFEF693}" destId="{B109764F-60F3-E749-9AE5-95B69D3F63D9}" srcOrd="6" destOrd="0" presId="urn:microsoft.com/office/officeart/2005/8/layout/bProcess3"/>
    <dgm:cxn modelId="{17B91066-E056-7F4D-B2AB-6DFC79AF8046}" type="presParOf" srcId="{C1E8BCA6-215E-E746-AEBE-E22E0BFEF693}" destId="{C1D27491-8205-D643-90DC-71FD8A31FE32}" srcOrd="7" destOrd="0" presId="urn:microsoft.com/office/officeart/2005/8/layout/bProcess3"/>
    <dgm:cxn modelId="{5ED82122-3124-DE48-BDED-CD37825BBAEA}" type="presParOf" srcId="{C1D27491-8205-D643-90DC-71FD8A31FE32}" destId="{0B0338DD-BBC5-D445-A1DF-1C17B2010AD2}" srcOrd="0" destOrd="0" presId="urn:microsoft.com/office/officeart/2005/8/layout/bProcess3"/>
    <dgm:cxn modelId="{2935AB04-ED26-164A-8EF7-D0E5C409EAF6}" type="presParOf" srcId="{C1E8BCA6-215E-E746-AEBE-E22E0BFEF693}" destId="{D48F7CAA-0278-8240-8FAA-FE067A5D04D9}" srcOrd="8" destOrd="0" presId="urn:microsoft.com/office/officeart/2005/8/layout/bProcess3"/>
    <dgm:cxn modelId="{2DB0C3C2-9400-2241-B1F6-5E4907A11C4D}" type="presParOf" srcId="{C1E8BCA6-215E-E746-AEBE-E22E0BFEF693}" destId="{71B0C6C9-D4C6-D84F-8A1A-6C057EDBC2A7}" srcOrd="9" destOrd="0" presId="urn:microsoft.com/office/officeart/2005/8/layout/bProcess3"/>
    <dgm:cxn modelId="{720AF23A-C09C-D446-8E4F-3CBCD4DFFFAB}" type="presParOf" srcId="{71B0C6C9-D4C6-D84F-8A1A-6C057EDBC2A7}" destId="{62EFFE04-00EA-D148-93F4-E1428BE2580F}" srcOrd="0" destOrd="0" presId="urn:microsoft.com/office/officeart/2005/8/layout/bProcess3"/>
    <dgm:cxn modelId="{ABE7D861-E79B-324E-9026-EF48DB72974A}" type="presParOf" srcId="{C1E8BCA6-215E-E746-AEBE-E22E0BFEF693}" destId="{4A9314AF-31E5-2F46-A15A-D4ED62769F9A}" srcOrd="10"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495C8B2-9642-0449-93F7-3C51760F1A34}" type="doc">
      <dgm:prSet loTypeId="urn:microsoft.com/office/officeart/2005/8/layout/bProcess3" loCatId="process" qsTypeId="urn:microsoft.com/office/officeart/2005/8/quickstyle/simple4" qsCatId="simple" csTypeId="urn:microsoft.com/office/officeart/2005/8/colors/colorful4" csCatId="colorful" phldr="1"/>
      <dgm:spPr/>
      <dgm:t>
        <a:bodyPr/>
        <a:lstStyle/>
        <a:p>
          <a:endParaRPr lang="en-US"/>
        </a:p>
      </dgm:t>
    </dgm:pt>
    <dgm:pt modelId="{06D0CE47-97A5-E24F-9275-7182B155D4CD}">
      <dgm:prSet/>
      <dgm:spPr>
        <a:xfrm>
          <a:off x="95347" y="274"/>
          <a:ext cx="3272707" cy="1963624"/>
        </a:xfrm>
        <a:prstGeom prst="rect">
          <a:avLst/>
        </a:prstGeom>
        <a:gradFill rotWithShape="0">
          <a:gsLst>
            <a:gs pos="0">
              <a:srgbClr val="999966">
                <a:hueOff val="0"/>
                <a:satOff val="0"/>
                <a:lumOff val="0"/>
                <a:alphaOff val="0"/>
                <a:shade val="40000"/>
                <a:alpha val="100000"/>
                <a:satMod val="150000"/>
                <a:lumMod val="100000"/>
              </a:srgbClr>
            </a:gs>
            <a:gs pos="100000">
              <a:srgbClr val="9999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Text" lastClr="000000"/>
              </a:solidFill>
              <a:effectLst/>
              <a:latin typeface="Rockwell"/>
              <a:ea typeface="+mn-ea"/>
              <a:cs typeface="+mn-cs"/>
            </a:rPr>
            <a:t>Principal reason for change was the electrical constraints encountered with increasing the frequency of wide synchronous buses</a:t>
          </a:r>
        </a:p>
      </dgm:t>
    </dgm:pt>
    <dgm:pt modelId="{EB207F82-D916-2740-A9B1-6723AA31F9D2}" type="parTrans" cxnId="{55EAE053-F070-A74B-96BD-D29900398303}">
      <dgm:prSet/>
      <dgm:spPr/>
      <dgm:t>
        <a:bodyPr/>
        <a:lstStyle/>
        <a:p>
          <a:endParaRPr lang="en-US"/>
        </a:p>
      </dgm:t>
    </dgm:pt>
    <dgm:pt modelId="{77F8759A-B7FA-5440-9D4A-AEC7CC3FF598}" type="sibTrans" cxnId="{55EAE053-F070-A74B-96BD-D29900398303}">
      <dgm:prSet/>
      <dgm:spPr>
        <a:xfrm>
          <a:off x="3366254" y="936366"/>
          <a:ext cx="722122" cy="91440"/>
        </a:xfrm>
        <a:custGeom>
          <a:avLst/>
          <a:gdLst/>
          <a:ahLst/>
          <a:cxnLst/>
          <a:rect l="0" t="0" r="0" b="0"/>
          <a:pathLst>
            <a:path>
              <a:moveTo>
                <a:pt x="0" y="45720"/>
              </a:moveTo>
              <a:lnTo>
                <a:pt x="722122" y="45720"/>
              </a:lnTo>
            </a:path>
          </a:pathLst>
        </a:custGeom>
        <a:noFill/>
        <a:ln w="12700" cap="flat" cmpd="sng" algn="ctr">
          <a:solidFill>
            <a:srgbClr val="999966">
              <a:hueOff val="0"/>
              <a:satOff val="0"/>
              <a:lumOff val="0"/>
              <a:alphaOff val="0"/>
            </a:srgbClr>
          </a:solidFill>
          <a:prstDash val="solid"/>
          <a:tailEnd type="arrow"/>
        </a:ln>
        <a:effectLst/>
      </dgm:spPr>
      <dgm:t>
        <a:bodyPr/>
        <a:lstStyle/>
        <a:p>
          <a:endParaRPr lang="en-US" dirty="0">
            <a:solidFill>
              <a:sysClr val="windowText" lastClr="000000">
                <a:hueOff val="0"/>
                <a:satOff val="0"/>
                <a:lumOff val="0"/>
                <a:alphaOff val="0"/>
              </a:sysClr>
            </a:solidFill>
            <a:latin typeface="Rockwell"/>
            <a:ea typeface="+mn-ea"/>
            <a:cs typeface="+mn-cs"/>
          </a:endParaRPr>
        </a:p>
      </dgm:t>
    </dgm:pt>
    <dgm:pt modelId="{43CD7155-CA35-A546-B59F-D879E8CE0CEA}">
      <dgm:prSet/>
      <dgm:spPr>
        <a:xfrm>
          <a:off x="4120777" y="274"/>
          <a:ext cx="3272707" cy="1963624"/>
        </a:xfrm>
        <a:prstGeom prst="rect">
          <a:avLst/>
        </a:prstGeom>
        <a:gradFill rotWithShape="0">
          <a:gsLst>
            <a:gs pos="0">
              <a:srgbClr val="999966">
                <a:hueOff val="-569579"/>
                <a:satOff val="24378"/>
                <a:lumOff val="1438"/>
                <a:alphaOff val="0"/>
                <a:shade val="40000"/>
                <a:alpha val="100000"/>
                <a:satMod val="150000"/>
                <a:lumMod val="100000"/>
              </a:srgbClr>
            </a:gs>
            <a:gs pos="100000">
              <a:srgbClr val="999966">
                <a:hueOff val="-569579"/>
                <a:satOff val="24378"/>
                <a:lumOff val="1438"/>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b="0" dirty="0">
              <a:solidFill>
                <a:sysClr val="windowText" lastClr="000000"/>
              </a:solidFill>
              <a:effectLst/>
              <a:latin typeface="Rockwell"/>
              <a:ea typeface="+mn-ea"/>
              <a:cs typeface="+mn-cs"/>
            </a:rPr>
            <a:t>At higher and higher data rates it becomes increasingly difficult to perform the synchronization and arbitration functions in a timely fashion</a:t>
          </a:r>
        </a:p>
      </dgm:t>
    </dgm:pt>
    <dgm:pt modelId="{B0850E44-DB3D-7042-8539-593427B1A81C}" type="parTrans" cxnId="{765D3A70-C70C-514B-8B25-A133F06666E2}">
      <dgm:prSet/>
      <dgm:spPr/>
      <dgm:t>
        <a:bodyPr/>
        <a:lstStyle/>
        <a:p>
          <a:endParaRPr lang="en-US"/>
        </a:p>
      </dgm:t>
    </dgm:pt>
    <dgm:pt modelId="{CDDAF040-0E7B-984B-9E87-869488C1B894}" type="sibTrans" cxnId="{765D3A70-C70C-514B-8B25-A133F06666E2}">
      <dgm:prSet/>
      <dgm:spPr>
        <a:xfrm>
          <a:off x="1731700" y="1962098"/>
          <a:ext cx="4025430" cy="722122"/>
        </a:xfrm>
        <a:custGeom>
          <a:avLst/>
          <a:gdLst/>
          <a:ahLst/>
          <a:cxnLst/>
          <a:rect l="0" t="0" r="0" b="0"/>
          <a:pathLst>
            <a:path>
              <a:moveTo>
                <a:pt x="4025430" y="0"/>
              </a:moveTo>
              <a:lnTo>
                <a:pt x="4025430" y="378161"/>
              </a:lnTo>
              <a:lnTo>
                <a:pt x="0" y="378161"/>
              </a:lnTo>
              <a:lnTo>
                <a:pt x="0" y="722122"/>
              </a:lnTo>
            </a:path>
          </a:pathLst>
        </a:custGeom>
        <a:noFill/>
        <a:ln w="12700" cap="flat" cmpd="sng" algn="ctr">
          <a:solidFill>
            <a:srgbClr val="999966">
              <a:hueOff val="-854369"/>
              <a:satOff val="36567"/>
              <a:lumOff val="2156"/>
              <a:alphaOff val="0"/>
            </a:srgbClr>
          </a:solidFill>
          <a:prstDash val="solid"/>
          <a:tailEnd type="arrow"/>
        </a:ln>
        <a:effectLst/>
      </dgm:spPr>
      <dgm:t>
        <a:bodyPr/>
        <a:lstStyle/>
        <a:p>
          <a:endParaRPr lang="en-US" dirty="0">
            <a:solidFill>
              <a:sysClr val="windowText" lastClr="000000">
                <a:hueOff val="0"/>
                <a:satOff val="0"/>
                <a:lumOff val="0"/>
                <a:alphaOff val="0"/>
              </a:sysClr>
            </a:solidFill>
            <a:latin typeface="Rockwell"/>
            <a:ea typeface="+mn-ea"/>
            <a:cs typeface="+mn-cs"/>
          </a:endParaRPr>
        </a:p>
      </dgm:t>
    </dgm:pt>
    <dgm:pt modelId="{1AAC6EEE-461B-3842-B0ED-A4593E9F817B}">
      <dgm:prSet/>
      <dgm:spPr>
        <a:xfrm>
          <a:off x="95347" y="2716621"/>
          <a:ext cx="3272707" cy="1963624"/>
        </a:xfrm>
        <a:prstGeom prst="rect">
          <a:avLst/>
        </a:prstGeom>
        <a:gradFill rotWithShape="0">
          <a:gsLst>
            <a:gs pos="0">
              <a:srgbClr val="999966">
                <a:hueOff val="-1139159"/>
                <a:satOff val="48755"/>
                <a:lumOff val="2875"/>
                <a:alphaOff val="0"/>
                <a:shade val="40000"/>
                <a:alpha val="100000"/>
                <a:satMod val="150000"/>
                <a:lumMod val="100000"/>
              </a:srgbClr>
            </a:gs>
            <a:gs pos="100000">
              <a:srgbClr val="999966">
                <a:hueOff val="-1139159"/>
                <a:satOff val="48755"/>
                <a:lumOff val="2875"/>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Text" lastClr="000000"/>
              </a:solidFill>
              <a:effectLst/>
              <a:latin typeface="Rockwell"/>
              <a:ea typeface="+mn-ea"/>
              <a:cs typeface="+mn-cs"/>
            </a:rPr>
            <a:t>A conventional shared bus on the same chip magnified the difficulties of increasing bus data rate and reducing bus latency to keep up with the processors</a:t>
          </a:r>
        </a:p>
      </dgm:t>
    </dgm:pt>
    <dgm:pt modelId="{F5202892-F649-0144-887D-7AC32FA73BEF}" type="parTrans" cxnId="{8BC6AFC2-7B9C-5341-A791-A07442635419}">
      <dgm:prSet/>
      <dgm:spPr/>
      <dgm:t>
        <a:bodyPr/>
        <a:lstStyle/>
        <a:p>
          <a:endParaRPr lang="en-US"/>
        </a:p>
      </dgm:t>
    </dgm:pt>
    <dgm:pt modelId="{933BF280-5C8B-8946-83F6-817B5202C80D}" type="sibTrans" cxnId="{8BC6AFC2-7B9C-5341-A791-A07442635419}">
      <dgm:prSet/>
      <dgm:spPr>
        <a:xfrm>
          <a:off x="3366254" y="3652713"/>
          <a:ext cx="722122" cy="91440"/>
        </a:xfrm>
        <a:custGeom>
          <a:avLst/>
          <a:gdLst/>
          <a:ahLst/>
          <a:cxnLst/>
          <a:rect l="0" t="0" r="0" b="0"/>
          <a:pathLst>
            <a:path>
              <a:moveTo>
                <a:pt x="0" y="45720"/>
              </a:moveTo>
              <a:lnTo>
                <a:pt x="722122" y="45720"/>
              </a:lnTo>
            </a:path>
          </a:pathLst>
        </a:custGeom>
        <a:noFill/>
        <a:ln w="12700" cap="flat" cmpd="sng" algn="ctr">
          <a:solidFill>
            <a:srgbClr val="999966">
              <a:hueOff val="-1708738"/>
              <a:satOff val="73133"/>
              <a:lumOff val="4313"/>
              <a:alphaOff val="0"/>
            </a:srgbClr>
          </a:solidFill>
          <a:prstDash val="solid"/>
          <a:tailEnd type="arrow"/>
        </a:ln>
        <a:effectLst/>
      </dgm:spPr>
      <dgm:t>
        <a:bodyPr/>
        <a:lstStyle/>
        <a:p>
          <a:endParaRPr lang="en-US" dirty="0">
            <a:solidFill>
              <a:sysClr val="windowText" lastClr="000000">
                <a:hueOff val="0"/>
                <a:satOff val="0"/>
                <a:lumOff val="0"/>
                <a:alphaOff val="0"/>
              </a:sysClr>
            </a:solidFill>
            <a:latin typeface="Rockwell"/>
            <a:ea typeface="+mn-ea"/>
            <a:cs typeface="+mn-cs"/>
          </a:endParaRPr>
        </a:p>
      </dgm:t>
    </dgm:pt>
    <dgm:pt modelId="{7B5C7865-F134-744D-B38B-370CA10A1AC5}">
      <dgm:prSet/>
      <dgm:spPr>
        <a:xfrm>
          <a:off x="4120777" y="2716621"/>
          <a:ext cx="3272707" cy="1963624"/>
        </a:xfrm>
        <a:prstGeom prst="rect">
          <a:avLst/>
        </a:prstGeom>
        <a:gradFill rotWithShape="0">
          <a:gsLst>
            <a:gs pos="0">
              <a:srgbClr val="999966">
                <a:hueOff val="-1708738"/>
                <a:satOff val="73133"/>
                <a:lumOff val="4313"/>
                <a:alphaOff val="0"/>
                <a:shade val="40000"/>
                <a:alpha val="100000"/>
                <a:satMod val="150000"/>
                <a:lumMod val="100000"/>
              </a:srgbClr>
            </a:gs>
            <a:gs pos="100000">
              <a:srgbClr val="999966">
                <a:hueOff val="-1708738"/>
                <a:satOff val="73133"/>
                <a:lumOff val="4313"/>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gm:spPr>
      <dgm:t>
        <a:bodyPr/>
        <a:lstStyle/>
        <a:p>
          <a:pPr rtl="0"/>
          <a:r>
            <a:rPr lang="en-US" dirty="0">
              <a:solidFill>
                <a:sysClr val="windowText" lastClr="000000"/>
              </a:solidFill>
              <a:effectLst/>
              <a:latin typeface="Rockwell"/>
              <a:ea typeface="+mn-ea"/>
              <a:cs typeface="+mn-cs"/>
            </a:rPr>
            <a:t>Has lower latency, higher data rate, and better scalability</a:t>
          </a:r>
        </a:p>
      </dgm:t>
    </dgm:pt>
    <dgm:pt modelId="{9A8ABE53-5AAF-7B49-AAF4-E838FDE1E54A}" type="parTrans" cxnId="{C860E854-92C1-4C4A-A17B-6F95D63D6EEB}">
      <dgm:prSet/>
      <dgm:spPr/>
      <dgm:t>
        <a:bodyPr/>
        <a:lstStyle/>
        <a:p>
          <a:endParaRPr lang="en-US"/>
        </a:p>
      </dgm:t>
    </dgm:pt>
    <dgm:pt modelId="{7AE049DE-2BAF-C846-9A4A-9961465A48A9}" type="sibTrans" cxnId="{C860E854-92C1-4C4A-A17B-6F95D63D6EEB}">
      <dgm:prSet/>
      <dgm:spPr/>
      <dgm:t>
        <a:bodyPr/>
        <a:lstStyle/>
        <a:p>
          <a:endParaRPr lang="en-US"/>
        </a:p>
      </dgm:t>
    </dgm:pt>
    <dgm:pt modelId="{28739320-CC9B-1940-B126-6E14B9E0E2D9}" type="pres">
      <dgm:prSet presAssocID="{2495C8B2-9642-0449-93F7-3C51760F1A34}" presName="Name0" presStyleCnt="0">
        <dgm:presLayoutVars>
          <dgm:dir/>
          <dgm:resizeHandles val="exact"/>
        </dgm:presLayoutVars>
      </dgm:prSet>
      <dgm:spPr/>
    </dgm:pt>
    <dgm:pt modelId="{FB6AD10D-0170-A941-8C38-590D121EC16D}" type="pres">
      <dgm:prSet presAssocID="{06D0CE47-97A5-E24F-9275-7182B155D4CD}" presName="node" presStyleLbl="node1" presStyleIdx="0" presStyleCnt="4">
        <dgm:presLayoutVars>
          <dgm:bulletEnabled val="1"/>
        </dgm:presLayoutVars>
      </dgm:prSet>
      <dgm:spPr/>
    </dgm:pt>
    <dgm:pt modelId="{C7584B08-0A1F-BA49-88AC-29D02014566B}" type="pres">
      <dgm:prSet presAssocID="{77F8759A-B7FA-5440-9D4A-AEC7CC3FF598}" presName="sibTrans" presStyleLbl="sibTrans1D1" presStyleIdx="0" presStyleCnt="3"/>
      <dgm:spPr/>
    </dgm:pt>
    <dgm:pt modelId="{9358B347-AADE-6F4E-BA2C-D53B138F8F09}" type="pres">
      <dgm:prSet presAssocID="{77F8759A-B7FA-5440-9D4A-AEC7CC3FF598}" presName="connectorText" presStyleLbl="sibTrans1D1" presStyleIdx="0" presStyleCnt="3"/>
      <dgm:spPr/>
    </dgm:pt>
    <dgm:pt modelId="{C5C28F71-B6F1-6140-ABE4-F2F8EFEA2A60}" type="pres">
      <dgm:prSet presAssocID="{43CD7155-CA35-A546-B59F-D879E8CE0CEA}" presName="node" presStyleLbl="node1" presStyleIdx="1" presStyleCnt="4">
        <dgm:presLayoutVars>
          <dgm:bulletEnabled val="1"/>
        </dgm:presLayoutVars>
      </dgm:prSet>
      <dgm:spPr/>
    </dgm:pt>
    <dgm:pt modelId="{7C6C8CC4-8DDC-DB4A-A864-BBAD91FF52D0}" type="pres">
      <dgm:prSet presAssocID="{CDDAF040-0E7B-984B-9E87-869488C1B894}" presName="sibTrans" presStyleLbl="sibTrans1D1" presStyleIdx="1" presStyleCnt="3"/>
      <dgm:spPr/>
    </dgm:pt>
    <dgm:pt modelId="{B3398396-CF36-4049-A997-2CC644C2C964}" type="pres">
      <dgm:prSet presAssocID="{CDDAF040-0E7B-984B-9E87-869488C1B894}" presName="connectorText" presStyleLbl="sibTrans1D1" presStyleIdx="1" presStyleCnt="3"/>
      <dgm:spPr/>
    </dgm:pt>
    <dgm:pt modelId="{21465F50-952A-4B49-80A1-8A7E476A9ABC}" type="pres">
      <dgm:prSet presAssocID="{1AAC6EEE-461B-3842-B0ED-A4593E9F817B}" presName="node" presStyleLbl="node1" presStyleIdx="2" presStyleCnt="4">
        <dgm:presLayoutVars>
          <dgm:bulletEnabled val="1"/>
        </dgm:presLayoutVars>
      </dgm:prSet>
      <dgm:spPr/>
    </dgm:pt>
    <dgm:pt modelId="{CF1B19A3-10CB-BC46-BEE6-87DE4C2D918F}" type="pres">
      <dgm:prSet presAssocID="{933BF280-5C8B-8946-83F6-817B5202C80D}" presName="sibTrans" presStyleLbl="sibTrans1D1" presStyleIdx="2" presStyleCnt="3"/>
      <dgm:spPr/>
    </dgm:pt>
    <dgm:pt modelId="{FF20F125-3D9B-FD44-9BBD-6B12C47252B4}" type="pres">
      <dgm:prSet presAssocID="{933BF280-5C8B-8946-83F6-817B5202C80D}" presName="connectorText" presStyleLbl="sibTrans1D1" presStyleIdx="2" presStyleCnt="3"/>
      <dgm:spPr/>
    </dgm:pt>
    <dgm:pt modelId="{3448E9C8-F176-0341-AC42-1CEFBB051AEF}" type="pres">
      <dgm:prSet presAssocID="{7B5C7865-F134-744D-B38B-370CA10A1AC5}" presName="node" presStyleLbl="node1" presStyleIdx="3" presStyleCnt="4">
        <dgm:presLayoutVars>
          <dgm:bulletEnabled val="1"/>
        </dgm:presLayoutVars>
      </dgm:prSet>
      <dgm:spPr/>
    </dgm:pt>
  </dgm:ptLst>
  <dgm:cxnLst>
    <dgm:cxn modelId="{E9549512-72C6-3748-BA62-EB0E51FB9339}" type="presOf" srcId="{43CD7155-CA35-A546-B59F-D879E8CE0CEA}" destId="{C5C28F71-B6F1-6140-ABE4-F2F8EFEA2A60}" srcOrd="0" destOrd="0" presId="urn:microsoft.com/office/officeart/2005/8/layout/bProcess3"/>
    <dgm:cxn modelId="{E3D09C21-7C03-244E-8E42-8DCCEDAFCB73}" type="presOf" srcId="{2495C8B2-9642-0449-93F7-3C51760F1A34}" destId="{28739320-CC9B-1940-B126-6E14B9E0E2D9}" srcOrd="0" destOrd="0" presId="urn:microsoft.com/office/officeart/2005/8/layout/bProcess3"/>
    <dgm:cxn modelId="{7338FC63-0C7A-1C42-AE91-0777F34ED8C5}" type="presOf" srcId="{CDDAF040-0E7B-984B-9E87-869488C1B894}" destId="{7C6C8CC4-8DDC-DB4A-A864-BBAD91FF52D0}" srcOrd="0" destOrd="0" presId="urn:microsoft.com/office/officeart/2005/8/layout/bProcess3"/>
    <dgm:cxn modelId="{ECF24F6A-A43F-F649-808B-8F9173359E10}" type="presOf" srcId="{933BF280-5C8B-8946-83F6-817B5202C80D}" destId="{FF20F125-3D9B-FD44-9BBD-6B12C47252B4}" srcOrd="1" destOrd="0" presId="urn:microsoft.com/office/officeart/2005/8/layout/bProcess3"/>
    <dgm:cxn modelId="{9458954F-5364-AF42-ABDB-5199DF3161CB}" type="presOf" srcId="{7B5C7865-F134-744D-B38B-370CA10A1AC5}" destId="{3448E9C8-F176-0341-AC42-1CEFBB051AEF}" srcOrd="0" destOrd="0" presId="urn:microsoft.com/office/officeart/2005/8/layout/bProcess3"/>
    <dgm:cxn modelId="{765D3A70-C70C-514B-8B25-A133F06666E2}" srcId="{2495C8B2-9642-0449-93F7-3C51760F1A34}" destId="{43CD7155-CA35-A546-B59F-D879E8CE0CEA}" srcOrd="1" destOrd="0" parTransId="{B0850E44-DB3D-7042-8539-593427B1A81C}" sibTransId="{CDDAF040-0E7B-984B-9E87-869488C1B894}"/>
    <dgm:cxn modelId="{55EAE053-F070-A74B-96BD-D29900398303}" srcId="{2495C8B2-9642-0449-93F7-3C51760F1A34}" destId="{06D0CE47-97A5-E24F-9275-7182B155D4CD}" srcOrd="0" destOrd="0" parTransId="{EB207F82-D916-2740-A9B1-6723AA31F9D2}" sibTransId="{77F8759A-B7FA-5440-9D4A-AEC7CC3FF598}"/>
    <dgm:cxn modelId="{C860E854-92C1-4C4A-A17B-6F95D63D6EEB}" srcId="{2495C8B2-9642-0449-93F7-3C51760F1A34}" destId="{7B5C7865-F134-744D-B38B-370CA10A1AC5}" srcOrd="3" destOrd="0" parTransId="{9A8ABE53-5AAF-7B49-AAF4-E838FDE1E54A}" sibTransId="{7AE049DE-2BAF-C846-9A4A-9961465A48A9}"/>
    <dgm:cxn modelId="{C8632283-988B-A246-A92A-72B594A3D257}" type="presOf" srcId="{CDDAF040-0E7B-984B-9E87-869488C1B894}" destId="{B3398396-CF36-4049-A997-2CC644C2C964}" srcOrd="1" destOrd="0" presId="urn:microsoft.com/office/officeart/2005/8/layout/bProcess3"/>
    <dgm:cxn modelId="{59312584-B37E-9541-8693-6BC02B22D025}" type="presOf" srcId="{1AAC6EEE-461B-3842-B0ED-A4593E9F817B}" destId="{21465F50-952A-4B49-80A1-8A7E476A9ABC}" srcOrd="0" destOrd="0" presId="urn:microsoft.com/office/officeart/2005/8/layout/bProcess3"/>
    <dgm:cxn modelId="{8FA95391-58C3-F54E-9758-14E0340229A1}" type="presOf" srcId="{77F8759A-B7FA-5440-9D4A-AEC7CC3FF598}" destId="{9358B347-AADE-6F4E-BA2C-D53B138F8F09}" srcOrd="1" destOrd="0" presId="urn:microsoft.com/office/officeart/2005/8/layout/bProcess3"/>
    <dgm:cxn modelId="{8BC6AFC2-7B9C-5341-A791-A07442635419}" srcId="{2495C8B2-9642-0449-93F7-3C51760F1A34}" destId="{1AAC6EEE-461B-3842-B0ED-A4593E9F817B}" srcOrd="2" destOrd="0" parTransId="{F5202892-F649-0144-887D-7AC32FA73BEF}" sibTransId="{933BF280-5C8B-8946-83F6-817B5202C80D}"/>
    <dgm:cxn modelId="{A3F802C7-05DD-7D45-90BA-C5130D09741A}" type="presOf" srcId="{933BF280-5C8B-8946-83F6-817B5202C80D}" destId="{CF1B19A3-10CB-BC46-BEE6-87DE4C2D918F}" srcOrd="0" destOrd="0" presId="urn:microsoft.com/office/officeart/2005/8/layout/bProcess3"/>
    <dgm:cxn modelId="{2ED9D9CE-331D-104C-9EC8-1758966DECB2}" type="presOf" srcId="{77F8759A-B7FA-5440-9D4A-AEC7CC3FF598}" destId="{C7584B08-0A1F-BA49-88AC-29D02014566B}" srcOrd="0" destOrd="0" presId="urn:microsoft.com/office/officeart/2005/8/layout/bProcess3"/>
    <dgm:cxn modelId="{9495C5F0-933F-8E43-909F-361499935C83}" type="presOf" srcId="{06D0CE47-97A5-E24F-9275-7182B155D4CD}" destId="{FB6AD10D-0170-A941-8C38-590D121EC16D}" srcOrd="0" destOrd="0" presId="urn:microsoft.com/office/officeart/2005/8/layout/bProcess3"/>
    <dgm:cxn modelId="{21B0EDCD-1C2D-504D-907E-26327BAE45E5}" type="presParOf" srcId="{28739320-CC9B-1940-B126-6E14B9E0E2D9}" destId="{FB6AD10D-0170-A941-8C38-590D121EC16D}" srcOrd="0" destOrd="0" presId="urn:microsoft.com/office/officeart/2005/8/layout/bProcess3"/>
    <dgm:cxn modelId="{F9C0C3AF-B32E-5F44-8929-CBBC68B1B936}" type="presParOf" srcId="{28739320-CC9B-1940-B126-6E14B9E0E2D9}" destId="{C7584B08-0A1F-BA49-88AC-29D02014566B}" srcOrd="1" destOrd="0" presId="urn:microsoft.com/office/officeart/2005/8/layout/bProcess3"/>
    <dgm:cxn modelId="{C56917E2-100E-934A-AD83-EE470D8DC82A}" type="presParOf" srcId="{C7584B08-0A1F-BA49-88AC-29D02014566B}" destId="{9358B347-AADE-6F4E-BA2C-D53B138F8F09}" srcOrd="0" destOrd="0" presId="urn:microsoft.com/office/officeart/2005/8/layout/bProcess3"/>
    <dgm:cxn modelId="{A42601D1-3327-C249-B028-E87FCA642DD2}" type="presParOf" srcId="{28739320-CC9B-1940-B126-6E14B9E0E2D9}" destId="{C5C28F71-B6F1-6140-ABE4-F2F8EFEA2A60}" srcOrd="2" destOrd="0" presId="urn:microsoft.com/office/officeart/2005/8/layout/bProcess3"/>
    <dgm:cxn modelId="{D802B615-8883-D341-BAA5-959A348DF83F}" type="presParOf" srcId="{28739320-CC9B-1940-B126-6E14B9E0E2D9}" destId="{7C6C8CC4-8DDC-DB4A-A864-BBAD91FF52D0}" srcOrd="3" destOrd="0" presId="urn:microsoft.com/office/officeart/2005/8/layout/bProcess3"/>
    <dgm:cxn modelId="{C52AF1AA-7899-7446-81E5-240CCDC925B6}" type="presParOf" srcId="{7C6C8CC4-8DDC-DB4A-A864-BBAD91FF52D0}" destId="{B3398396-CF36-4049-A997-2CC644C2C964}" srcOrd="0" destOrd="0" presId="urn:microsoft.com/office/officeart/2005/8/layout/bProcess3"/>
    <dgm:cxn modelId="{C6882C9B-C439-7246-9624-2CD59A9C8F7E}" type="presParOf" srcId="{28739320-CC9B-1940-B126-6E14B9E0E2D9}" destId="{21465F50-952A-4B49-80A1-8A7E476A9ABC}" srcOrd="4" destOrd="0" presId="urn:microsoft.com/office/officeart/2005/8/layout/bProcess3"/>
    <dgm:cxn modelId="{CC71DB90-ACB1-E74C-B299-DA5F4C9B24AF}" type="presParOf" srcId="{28739320-CC9B-1940-B126-6E14B9E0E2D9}" destId="{CF1B19A3-10CB-BC46-BEE6-87DE4C2D918F}" srcOrd="5" destOrd="0" presId="urn:microsoft.com/office/officeart/2005/8/layout/bProcess3"/>
    <dgm:cxn modelId="{E3D24B5B-F6B2-834C-85A4-E207DCC57ABD}" type="presParOf" srcId="{CF1B19A3-10CB-BC46-BEE6-87DE4C2D918F}" destId="{FF20F125-3D9B-FD44-9BBD-6B12C47252B4}" srcOrd="0" destOrd="0" presId="urn:microsoft.com/office/officeart/2005/8/layout/bProcess3"/>
    <dgm:cxn modelId="{56378566-8BE8-9044-B3D8-C81DBBAB9C0C}" type="presParOf" srcId="{28739320-CC9B-1940-B126-6E14B9E0E2D9}" destId="{3448E9C8-F176-0341-AC42-1CEFBB051AEF}" srcOrd="6"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92244F-0972-284B-BD79-4BDF0FE0F3E9}">
      <dsp:nvSpPr>
        <dsp:cNvPr id="0" name=""/>
        <dsp:cNvSpPr/>
      </dsp:nvSpPr>
      <dsp:spPr>
        <a:xfrm>
          <a:off x="0" y="266580"/>
          <a:ext cx="6248400" cy="561599"/>
        </a:xfrm>
        <a:prstGeom prst="roundRect">
          <a:avLst/>
        </a:prstGeom>
        <a:gradFill rotWithShape="0">
          <a:gsLst>
            <a:gs pos="0">
              <a:srgbClr val="666699">
                <a:hueOff val="0"/>
                <a:satOff val="0"/>
                <a:lumOff val="0"/>
                <a:alphaOff val="0"/>
                <a:shade val="40000"/>
                <a:alpha val="100000"/>
                <a:satMod val="150000"/>
                <a:lumMod val="100000"/>
              </a:srgbClr>
            </a:gs>
            <a:gs pos="100000">
              <a:srgbClr val="666699">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solidFill>
                <a:sysClr val="window" lastClr="FFFFFF"/>
              </a:solidFill>
              <a:latin typeface="Rockwell"/>
              <a:ea typeface="+mn-ea"/>
              <a:cs typeface="+mn-cs"/>
            </a:rPr>
            <a:t>Software</a:t>
          </a:r>
        </a:p>
      </dsp:txBody>
      <dsp:txXfrm>
        <a:off x="27415" y="293995"/>
        <a:ext cx="6193570" cy="506769"/>
      </dsp:txXfrm>
    </dsp:sp>
    <dsp:sp modelId="{13B14588-5A20-EA4F-979E-F796522A9FDC}">
      <dsp:nvSpPr>
        <dsp:cNvPr id="0" name=""/>
        <dsp:cNvSpPr/>
      </dsp:nvSpPr>
      <dsp:spPr>
        <a:xfrm>
          <a:off x="0" y="828180"/>
          <a:ext cx="6248400" cy="14655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387" tIns="30480" rIns="170688" bIns="30480" numCol="1" spcCol="1270" anchor="t" anchorCtr="0">
          <a:noAutofit/>
        </a:bodyPr>
        <a:lstStyle/>
        <a:p>
          <a:pPr marL="171450" lvl="1"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A sequence of codes or instructions</a:t>
          </a:r>
        </a:p>
        <a:p>
          <a:pPr marL="171450" lvl="1"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Part of the hardware interprets each instruction and generates control signals</a:t>
          </a:r>
        </a:p>
        <a:p>
          <a:pPr marL="171450" lvl="1"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Provide a new sequence of codes for each new program instead of rewiring the hardware</a:t>
          </a:r>
        </a:p>
      </dsp:txBody>
      <dsp:txXfrm>
        <a:off x="0" y="828180"/>
        <a:ext cx="6248400" cy="1465560"/>
      </dsp:txXfrm>
    </dsp:sp>
    <dsp:sp modelId="{759BB5A2-667B-D94C-B06E-5A570D0844D7}">
      <dsp:nvSpPr>
        <dsp:cNvPr id="0" name=""/>
        <dsp:cNvSpPr/>
      </dsp:nvSpPr>
      <dsp:spPr>
        <a:xfrm>
          <a:off x="0" y="2293740"/>
          <a:ext cx="6248400" cy="561599"/>
        </a:xfrm>
        <a:prstGeom prst="roundRect">
          <a:avLst/>
        </a:prstGeom>
        <a:gradFill rotWithShape="0">
          <a:gsLst>
            <a:gs pos="0">
              <a:srgbClr val="666699">
                <a:hueOff val="-10800000"/>
                <a:satOff val="0"/>
                <a:lumOff val="0"/>
                <a:alphaOff val="0"/>
                <a:shade val="40000"/>
                <a:alpha val="100000"/>
                <a:satMod val="150000"/>
                <a:lumMod val="100000"/>
              </a:srgbClr>
            </a:gs>
            <a:gs pos="100000">
              <a:srgbClr val="666699">
                <a:hueOff val="-1080000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rtl="0">
            <a:lnSpc>
              <a:spcPct val="90000"/>
            </a:lnSpc>
            <a:spcBef>
              <a:spcPct val="0"/>
            </a:spcBef>
            <a:spcAft>
              <a:spcPct val="35000"/>
            </a:spcAft>
            <a:buNone/>
          </a:pPr>
          <a:r>
            <a:rPr lang="en-US" sz="2400" b="1" kern="1200" dirty="0">
              <a:solidFill>
                <a:sysClr val="window" lastClr="FFFFFF"/>
              </a:solidFill>
              <a:latin typeface="Rockwell"/>
              <a:ea typeface="+mn-ea"/>
              <a:cs typeface="+mn-cs"/>
            </a:rPr>
            <a:t>Major components:</a:t>
          </a:r>
        </a:p>
      </dsp:txBody>
      <dsp:txXfrm>
        <a:off x="27415" y="2321155"/>
        <a:ext cx="6193570" cy="506769"/>
      </dsp:txXfrm>
    </dsp:sp>
    <dsp:sp modelId="{71A7FB0B-C6BF-A948-80B4-3819DEC8407E}">
      <dsp:nvSpPr>
        <dsp:cNvPr id="0" name=""/>
        <dsp:cNvSpPr/>
      </dsp:nvSpPr>
      <dsp:spPr>
        <a:xfrm>
          <a:off x="0" y="2855340"/>
          <a:ext cx="6248400" cy="32788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387" tIns="30480" rIns="170688" bIns="30480" numCol="1" spcCol="1270" anchor="t" anchorCtr="0">
          <a:noAutofit/>
        </a:bodyPr>
        <a:lstStyle/>
        <a:p>
          <a:pPr marL="171450" lvl="1"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CPU	</a:t>
          </a:r>
        </a:p>
        <a:p>
          <a:pPr marL="342900" lvl="2"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Instruction interpreter</a:t>
          </a:r>
        </a:p>
        <a:p>
          <a:pPr marL="342900" lvl="2"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Module of general-purpose arithmetic and logic functions</a:t>
          </a:r>
        </a:p>
        <a:p>
          <a:pPr marL="171450" lvl="1"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I/O Components</a:t>
          </a:r>
        </a:p>
        <a:p>
          <a:pPr marL="342900" lvl="2"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Input module</a:t>
          </a:r>
        </a:p>
        <a:p>
          <a:pPr marL="514350" lvl="3"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Contains basic components for accepting data and instructions and converting them into an internal form of signals usable by the system</a:t>
          </a:r>
        </a:p>
        <a:p>
          <a:pPr marL="342900" lvl="2"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Output module</a:t>
          </a:r>
        </a:p>
        <a:p>
          <a:pPr marL="514350" lvl="3" indent="-171450" algn="l" defTabSz="844550" rtl="0">
            <a:lnSpc>
              <a:spcPct val="90000"/>
            </a:lnSpc>
            <a:spcBef>
              <a:spcPct val="0"/>
            </a:spcBef>
            <a:spcAft>
              <a:spcPct val="20000"/>
            </a:spcAft>
            <a:buChar char="•"/>
          </a:pPr>
          <a:r>
            <a:rPr lang="en-US" sz="1900" kern="1200" dirty="0">
              <a:solidFill>
                <a:sysClr val="windowText" lastClr="000000">
                  <a:hueOff val="0"/>
                  <a:satOff val="0"/>
                  <a:lumOff val="0"/>
                  <a:alphaOff val="0"/>
                </a:sysClr>
              </a:solidFill>
              <a:latin typeface="Rockwell"/>
              <a:ea typeface="+mn-ea"/>
              <a:cs typeface="+mn-cs"/>
            </a:rPr>
            <a:t>Means of reporting results</a:t>
          </a:r>
        </a:p>
      </dsp:txBody>
      <dsp:txXfrm>
        <a:off x="0" y="2855340"/>
        <a:ext cx="6248400" cy="32788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33435A-1843-9E4D-86D0-607B7423AE6C}">
      <dsp:nvSpPr>
        <dsp:cNvPr id="0" name=""/>
        <dsp:cNvSpPr/>
      </dsp:nvSpPr>
      <dsp:spPr>
        <a:xfrm>
          <a:off x="0" y="100851"/>
          <a:ext cx="5970495" cy="5970495"/>
        </a:xfrm>
        <a:prstGeom prst="quadArrow">
          <a:avLst>
            <a:gd name="adj1" fmla="val 2000"/>
            <a:gd name="adj2" fmla="val 4000"/>
            <a:gd name="adj3" fmla="val 5000"/>
          </a:avLst>
        </a:prstGeom>
        <a:solidFill>
          <a:srgbClr val="666699">
            <a:lumMod val="60000"/>
            <a:lumOff val="40000"/>
          </a:srgbClr>
        </a:solidFill>
        <a:ln>
          <a:solidFill>
            <a:srgbClr val="999966"/>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1">
          <a:scrgbClr r="0" g="0" b="0"/>
        </a:fillRef>
        <a:effectRef idx="2">
          <a:scrgbClr r="0" g="0" b="0"/>
        </a:effectRef>
        <a:fontRef idx="minor"/>
      </dsp:style>
    </dsp:sp>
    <dsp:sp modelId="{3B4E5ECE-AE35-9C49-8316-64B43915F2B2}">
      <dsp:nvSpPr>
        <dsp:cNvPr id="0" name=""/>
        <dsp:cNvSpPr/>
      </dsp:nvSpPr>
      <dsp:spPr>
        <a:xfrm>
          <a:off x="388082" y="488934"/>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rtl="0">
            <a:lnSpc>
              <a:spcPct val="90000"/>
            </a:lnSpc>
            <a:spcBef>
              <a:spcPct val="0"/>
            </a:spcBef>
            <a:spcAft>
              <a:spcPct val="35000"/>
            </a:spcAft>
            <a:buNone/>
          </a:pPr>
          <a:r>
            <a:rPr lang="en-US" sz="2100" kern="1200" dirty="0">
              <a:solidFill>
                <a:sysClr val="window" lastClr="FFFFFF"/>
              </a:solidFill>
              <a:effectLst>
                <a:outerShdw blurRad="38100" dist="38100" dir="2700000" algn="tl">
                  <a:srgbClr val="000000">
                    <a:alpha val="43137"/>
                  </a:srgbClr>
                </a:outerShdw>
              </a:effectLst>
              <a:latin typeface="Rockwell"/>
              <a:ea typeface="+mn-ea"/>
              <a:cs typeface="+mn-cs"/>
            </a:rPr>
            <a:t>Memory address register (MAR)</a:t>
          </a:r>
        </a:p>
        <a:p>
          <a:pPr marL="171450" lvl="1" indent="-171450" algn="l" defTabSz="711200" rtl="0">
            <a:lnSpc>
              <a:spcPct val="90000"/>
            </a:lnSpc>
            <a:spcBef>
              <a:spcPct val="0"/>
            </a:spcBef>
            <a:spcAft>
              <a:spcPct val="15000"/>
            </a:spcAft>
            <a:buChar char="•"/>
          </a:pPr>
          <a:r>
            <a:rPr lang="en-US" sz="1600" kern="1200" dirty="0">
              <a:solidFill>
                <a:sysClr val="window" lastClr="FFFFFF"/>
              </a:solidFill>
              <a:latin typeface="Rockwell"/>
              <a:ea typeface="+mn-ea"/>
              <a:cs typeface="+mn-cs"/>
            </a:rPr>
            <a:t>Specifies the address in memory for the next read or write</a:t>
          </a:r>
        </a:p>
      </dsp:txBody>
      <dsp:txXfrm>
        <a:off x="504664" y="605516"/>
        <a:ext cx="2155034" cy="2155034"/>
      </dsp:txXfrm>
    </dsp:sp>
    <dsp:sp modelId="{97999900-43C2-D54D-B582-06A49E5B2881}">
      <dsp:nvSpPr>
        <dsp:cNvPr id="0" name=""/>
        <dsp:cNvSpPr/>
      </dsp:nvSpPr>
      <dsp:spPr>
        <a:xfrm>
          <a:off x="3194214" y="488934"/>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rtl="0">
            <a:lnSpc>
              <a:spcPct val="90000"/>
            </a:lnSpc>
            <a:spcBef>
              <a:spcPct val="0"/>
            </a:spcBef>
            <a:spcAft>
              <a:spcPct val="35000"/>
            </a:spcAft>
            <a:buNone/>
          </a:pPr>
          <a:r>
            <a:rPr lang="en-US" sz="2100" kern="1200" dirty="0">
              <a:solidFill>
                <a:sysClr val="window" lastClr="FFFFFF"/>
              </a:solidFill>
              <a:effectLst>
                <a:outerShdw blurRad="38100" dist="38100" dir="2700000" algn="tl">
                  <a:srgbClr val="000000">
                    <a:alpha val="43137"/>
                  </a:srgbClr>
                </a:outerShdw>
              </a:effectLst>
              <a:latin typeface="Rockwell"/>
              <a:ea typeface="+mn-ea"/>
              <a:cs typeface="+mn-cs"/>
            </a:rPr>
            <a:t>Memory buffer register (MBR)</a:t>
          </a:r>
        </a:p>
        <a:p>
          <a:pPr marL="171450" lvl="1" indent="-171450" algn="l" defTabSz="711200" rtl="0">
            <a:lnSpc>
              <a:spcPct val="90000"/>
            </a:lnSpc>
            <a:spcBef>
              <a:spcPct val="0"/>
            </a:spcBef>
            <a:spcAft>
              <a:spcPct val="15000"/>
            </a:spcAft>
            <a:buChar char="•"/>
          </a:pPr>
          <a:r>
            <a:rPr lang="en-US" sz="1600" kern="1200" dirty="0">
              <a:solidFill>
                <a:sysClr val="window" lastClr="FFFFFF"/>
              </a:solidFill>
              <a:latin typeface="Rockwell"/>
              <a:ea typeface="+mn-ea"/>
              <a:cs typeface="+mn-cs"/>
            </a:rPr>
            <a:t>Contains the data to be written into memory or receives the data read from memory</a:t>
          </a:r>
        </a:p>
      </dsp:txBody>
      <dsp:txXfrm>
        <a:off x="3310796" y="605516"/>
        <a:ext cx="2155034" cy="2155034"/>
      </dsp:txXfrm>
    </dsp:sp>
    <dsp:sp modelId="{FE6EC989-1B64-3F42-878F-156D7B406D89}">
      <dsp:nvSpPr>
        <dsp:cNvPr id="0" name=""/>
        <dsp:cNvSpPr/>
      </dsp:nvSpPr>
      <dsp:spPr>
        <a:xfrm>
          <a:off x="388082" y="3295066"/>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rtl="0">
            <a:lnSpc>
              <a:spcPct val="90000"/>
            </a:lnSpc>
            <a:spcBef>
              <a:spcPct val="0"/>
            </a:spcBef>
            <a:spcAft>
              <a:spcPct val="35000"/>
            </a:spcAft>
            <a:buNone/>
          </a:pPr>
          <a:r>
            <a:rPr lang="en-US" sz="2100" kern="1200" dirty="0">
              <a:solidFill>
                <a:sysClr val="window" lastClr="FFFFFF"/>
              </a:solidFill>
              <a:effectLst>
                <a:outerShdw blurRad="38100" dist="38100" dir="2700000" algn="tl">
                  <a:srgbClr val="000000">
                    <a:alpha val="43137"/>
                  </a:srgbClr>
                </a:outerShdw>
              </a:effectLst>
              <a:latin typeface="Rockwell"/>
              <a:ea typeface="+mn-ea"/>
              <a:cs typeface="+mn-cs"/>
            </a:rPr>
            <a:t>I/O address register (I/OAR)</a:t>
          </a:r>
        </a:p>
        <a:p>
          <a:pPr marL="171450" lvl="1" indent="-171450" algn="l" defTabSz="711200" rtl="0">
            <a:lnSpc>
              <a:spcPct val="90000"/>
            </a:lnSpc>
            <a:spcBef>
              <a:spcPct val="0"/>
            </a:spcBef>
            <a:spcAft>
              <a:spcPct val="15000"/>
            </a:spcAft>
            <a:buChar char="•"/>
          </a:pPr>
          <a:r>
            <a:rPr lang="en-US" sz="1600" kern="1200" dirty="0">
              <a:solidFill>
                <a:sysClr val="window" lastClr="FFFFFF"/>
              </a:solidFill>
              <a:latin typeface="Rockwell"/>
              <a:ea typeface="+mn-ea"/>
              <a:cs typeface="+mn-cs"/>
            </a:rPr>
            <a:t>Specifies a particular I/O device</a:t>
          </a:r>
        </a:p>
      </dsp:txBody>
      <dsp:txXfrm>
        <a:off x="504664" y="3411648"/>
        <a:ext cx="2155034" cy="2155034"/>
      </dsp:txXfrm>
    </dsp:sp>
    <dsp:sp modelId="{646D4236-03AD-7E41-8503-EF196816C95A}">
      <dsp:nvSpPr>
        <dsp:cNvPr id="0" name=""/>
        <dsp:cNvSpPr/>
      </dsp:nvSpPr>
      <dsp:spPr>
        <a:xfrm>
          <a:off x="3194214" y="3295066"/>
          <a:ext cx="2388198" cy="2388198"/>
        </a:xfrm>
        <a:prstGeom prst="round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rtl="0">
            <a:lnSpc>
              <a:spcPct val="90000"/>
            </a:lnSpc>
            <a:spcBef>
              <a:spcPct val="0"/>
            </a:spcBef>
            <a:spcAft>
              <a:spcPct val="35000"/>
            </a:spcAft>
            <a:buNone/>
          </a:pPr>
          <a:r>
            <a:rPr lang="en-US" sz="2100" kern="1200" dirty="0">
              <a:solidFill>
                <a:sysClr val="window" lastClr="FFFFFF"/>
              </a:solidFill>
              <a:effectLst>
                <a:outerShdw blurRad="38100" dist="38100" dir="2700000" algn="tl">
                  <a:srgbClr val="000000">
                    <a:alpha val="43137"/>
                  </a:srgbClr>
                </a:outerShdw>
              </a:effectLst>
              <a:latin typeface="Rockwell"/>
              <a:ea typeface="+mn-ea"/>
              <a:cs typeface="+mn-cs"/>
            </a:rPr>
            <a:t>I/O buffer register (I/OBR)</a:t>
          </a:r>
        </a:p>
        <a:p>
          <a:pPr marL="171450" lvl="1" indent="-171450" algn="l" defTabSz="711200" rtl="0">
            <a:lnSpc>
              <a:spcPct val="90000"/>
            </a:lnSpc>
            <a:spcBef>
              <a:spcPct val="0"/>
            </a:spcBef>
            <a:spcAft>
              <a:spcPct val="15000"/>
            </a:spcAft>
            <a:buChar char="•"/>
          </a:pPr>
          <a:r>
            <a:rPr lang="en-US" sz="1600" kern="1200" dirty="0">
              <a:solidFill>
                <a:sysClr val="window" lastClr="FFFFFF"/>
              </a:solidFill>
              <a:latin typeface="Rockwell"/>
              <a:ea typeface="+mn-ea"/>
              <a:cs typeface="+mn-cs"/>
            </a:rPr>
            <a:t>Used for the exchange of data between an I/O module and the CPU</a:t>
          </a:r>
        </a:p>
      </dsp:txBody>
      <dsp:txXfrm>
        <a:off x="3310796" y="3411648"/>
        <a:ext cx="2155034" cy="21550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B4A3D9-04BB-FF44-A8A8-6AB4DC697EE2}">
      <dsp:nvSpPr>
        <dsp:cNvPr id="0" name=""/>
        <dsp:cNvSpPr/>
      </dsp:nvSpPr>
      <dsp:spPr>
        <a:xfrm>
          <a:off x="5048619" y="3672408"/>
          <a:ext cx="2667896" cy="1728192"/>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The processor may perform some arithmetic or logic operation on data</a:t>
          </a:r>
        </a:p>
      </dsp:txBody>
      <dsp:txXfrm>
        <a:off x="5886951" y="4142419"/>
        <a:ext cx="1791601" cy="1220218"/>
      </dsp:txXfrm>
    </dsp:sp>
    <dsp:sp modelId="{2776F45E-5FC5-CA43-9A50-D05A48CD1AFA}">
      <dsp:nvSpPr>
        <dsp:cNvPr id="0" name=""/>
        <dsp:cNvSpPr/>
      </dsp:nvSpPr>
      <dsp:spPr>
        <a:xfrm>
          <a:off x="450049" y="3672408"/>
          <a:ext cx="2667896" cy="1728192"/>
        </a:xfrm>
        <a:prstGeom prst="roundRect">
          <a:avLst>
            <a:gd name="adj" fmla="val 10000"/>
          </a:avLst>
        </a:prstGeom>
        <a:solidFill>
          <a:sysClr val="window" lastClr="FFFFFF">
            <a:alpha val="90000"/>
            <a:hueOff val="0"/>
            <a:satOff val="0"/>
            <a:lumOff val="0"/>
            <a:alphaOff val="0"/>
          </a:sysClr>
        </a:solidFill>
        <a:ln w="12700" cap="flat" cmpd="sng" algn="ctr">
          <a:solidFill>
            <a:srgbClr val="666699"/>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An instruction may specify that the sequence of execution be altered</a:t>
          </a:r>
        </a:p>
      </dsp:txBody>
      <dsp:txXfrm>
        <a:off x="488012" y="4142419"/>
        <a:ext cx="1791601" cy="1220218"/>
      </dsp:txXfrm>
    </dsp:sp>
    <dsp:sp modelId="{FA7231E4-FE93-2E44-B26F-43C0B0662DE3}">
      <dsp:nvSpPr>
        <dsp:cNvPr id="0" name=""/>
        <dsp:cNvSpPr/>
      </dsp:nvSpPr>
      <dsp:spPr>
        <a:xfrm>
          <a:off x="4802933" y="0"/>
          <a:ext cx="2667896" cy="1728192"/>
        </a:xfrm>
        <a:prstGeom prst="roundRect">
          <a:avLst>
            <a:gd name="adj" fmla="val 10000"/>
          </a:avLst>
        </a:prstGeom>
        <a:solidFill>
          <a:sysClr val="window" lastClr="FFFFFF">
            <a:alpha val="90000"/>
            <a:hueOff val="0"/>
            <a:satOff val="0"/>
            <a:lumOff val="0"/>
            <a:alphaOff val="0"/>
          </a:sysClr>
        </a:solidFill>
        <a:ln w="12700" cap="flat" cmpd="sng" algn="ctr">
          <a:solidFill>
            <a:srgbClr val="666699"/>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Data transferred to or from a peripheral device by transferring between the processor and an I/O module</a:t>
          </a:r>
        </a:p>
      </dsp:txBody>
      <dsp:txXfrm>
        <a:off x="5641265" y="37963"/>
        <a:ext cx="1791601" cy="1220218"/>
      </dsp:txXfrm>
    </dsp:sp>
    <dsp:sp modelId="{9F8AAC68-863D-194A-94BC-958615861BE8}">
      <dsp:nvSpPr>
        <dsp:cNvPr id="0" name=""/>
        <dsp:cNvSpPr/>
      </dsp:nvSpPr>
      <dsp:spPr>
        <a:xfrm>
          <a:off x="450049" y="0"/>
          <a:ext cx="2667896" cy="1728192"/>
        </a:xfrm>
        <a:prstGeom prst="roundRect">
          <a:avLst>
            <a:gd name="adj" fmla="val 10000"/>
          </a:avLst>
        </a:prstGeom>
        <a:solidFill>
          <a:sysClr val="window" lastClr="FFFFFF">
            <a:alpha val="90000"/>
            <a:hueOff val="0"/>
            <a:satOff val="0"/>
            <a:lumOff val="0"/>
            <a:alphaOff val="0"/>
          </a:sysClr>
        </a:solidFill>
        <a:ln w="12700" cap="flat" cmpd="sng" algn="ctr">
          <a:solidFill>
            <a:srgbClr val="663366">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t" anchorCtr="0">
          <a:noAutofit/>
        </a:bodyPr>
        <a:lstStyle/>
        <a:p>
          <a:pPr marL="114300" lvl="1" indent="-114300" algn="l" defTabSz="533400" rtl="0">
            <a:lnSpc>
              <a:spcPct val="90000"/>
            </a:lnSpc>
            <a:spcBef>
              <a:spcPct val="0"/>
            </a:spcBef>
            <a:spcAft>
              <a:spcPct val="15000"/>
            </a:spcAft>
            <a:buChar char="•"/>
          </a:pPr>
          <a:r>
            <a:rPr lang="en-US" sz="1200" kern="1200" dirty="0">
              <a:solidFill>
                <a:sysClr val="windowText" lastClr="000000">
                  <a:hueOff val="0"/>
                  <a:satOff val="0"/>
                  <a:lumOff val="0"/>
                  <a:alphaOff val="0"/>
                </a:sysClr>
              </a:solidFill>
              <a:latin typeface="Rockwell"/>
              <a:ea typeface="+mn-ea"/>
              <a:cs typeface="+mn-cs"/>
            </a:rPr>
            <a:t>Data transferred from processor to memory or from memory to processor</a:t>
          </a:r>
        </a:p>
      </dsp:txBody>
      <dsp:txXfrm>
        <a:off x="488012" y="37963"/>
        <a:ext cx="1791601" cy="1220218"/>
      </dsp:txXfrm>
    </dsp:sp>
    <dsp:sp modelId="{31728101-0A4A-C148-9CC0-7B417D851487}">
      <dsp:nvSpPr>
        <dsp:cNvPr id="0" name=""/>
        <dsp:cNvSpPr/>
      </dsp:nvSpPr>
      <dsp:spPr>
        <a:xfrm>
          <a:off x="1567973" y="307834"/>
          <a:ext cx="2338459" cy="2338459"/>
        </a:xfrm>
        <a:prstGeom prst="pieWedge">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rtl="0">
            <a:lnSpc>
              <a:spcPct val="90000"/>
            </a:lnSpc>
            <a:spcBef>
              <a:spcPct val="0"/>
            </a:spcBef>
            <a:spcAft>
              <a:spcPct val="35000"/>
            </a:spcAft>
            <a:buNone/>
          </a:pPr>
          <a:r>
            <a:rPr lang="en-US" sz="1900" b="1" kern="1200" dirty="0">
              <a:solidFill>
                <a:sysClr val="window" lastClr="FFFFFF"/>
              </a:solidFill>
              <a:effectLst>
                <a:outerShdw blurRad="38100" dist="38100" dir="2700000" algn="tl">
                  <a:srgbClr val="000000">
                    <a:alpha val="43137"/>
                  </a:srgbClr>
                </a:outerShdw>
              </a:effectLst>
              <a:latin typeface="Rockwell"/>
              <a:ea typeface="+mn-ea"/>
              <a:cs typeface="+mn-cs"/>
            </a:rPr>
            <a:t>Processor-memory</a:t>
          </a:r>
        </a:p>
      </dsp:txBody>
      <dsp:txXfrm>
        <a:off x="2252892" y="992753"/>
        <a:ext cx="1653540" cy="1653540"/>
      </dsp:txXfrm>
    </dsp:sp>
    <dsp:sp modelId="{FB9FD6F2-BE77-E846-84E9-9675E89A206D}">
      <dsp:nvSpPr>
        <dsp:cNvPr id="0" name=""/>
        <dsp:cNvSpPr/>
      </dsp:nvSpPr>
      <dsp:spPr>
        <a:xfrm rot="5400000">
          <a:off x="4014445" y="307834"/>
          <a:ext cx="2338459" cy="2338459"/>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rtl="0">
            <a:lnSpc>
              <a:spcPct val="90000"/>
            </a:lnSpc>
            <a:spcBef>
              <a:spcPct val="0"/>
            </a:spcBef>
            <a:spcAft>
              <a:spcPct val="35000"/>
            </a:spcAft>
            <a:buNone/>
          </a:pPr>
          <a:r>
            <a:rPr lang="en-US" sz="1900" b="1" kern="1200" dirty="0">
              <a:solidFill>
                <a:sysClr val="window" lastClr="FFFFFF"/>
              </a:solidFill>
              <a:effectLst>
                <a:outerShdw blurRad="38100" dist="38100" dir="2700000" algn="tl">
                  <a:srgbClr val="000000">
                    <a:alpha val="43137"/>
                  </a:srgbClr>
                </a:outerShdw>
              </a:effectLst>
              <a:latin typeface="Rockwell"/>
              <a:ea typeface="+mn-ea"/>
              <a:cs typeface="+mn-cs"/>
            </a:rPr>
            <a:t>Processor-I/O</a:t>
          </a:r>
        </a:p>
      </dsp:txBody>
      <dsp:txXfrm rot="-5400000">
        <a:off x="4014445" y="992753"/>
        <a:ext cx="1653540" cy="1653540"/>
      </dsp:txXfrm>
    </dsp:sp>
    <dsp:sp modelId="{2255D29E-98A3-2841-959C-001A2E7769D2}">
      <dsp:nvSpPr>
        <dsp:cNvPr id="0" name=""/>
        <dsp:cNvSpPr/>
      </dsp:nvSpPr>
      <dsp:spPr>
        <a:xfrm rot="10800000">
          <a:off x="4014445" y="2754306"/>
          <a:ext cx="2338459" cy="2338459"/>
        </a:xfrm>
        <a:prstGeom prst="pieWedge">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rtl="0">
            <a:lnSpc>
              <a:spcPct val="90000"/>
            </a:lnSpc>
            <a:spcBef>
              <a:spcPct val="0"/>
            </a:spcBef>
            <a:spcAft>
              <a:spcPct val="35000"/>
            </a:spcAft>
            <a:buNone/>
          </a:pPr>
          <a:r>
            <a:rPr lang="en-US" sz="1900" b="1" kern="1200" dirty="0">
              <a:solidFill>
                <a:sysClr val="window" lastClr="FFFFFF"/>
              </a:solidFill>
              <a:effectLst>
                <a:outerShdw blurRad="38100" dist="38100" dir="2700000" algn="tl">
                  <a:srgbClr val="000000">
                    <a:alpha val="43137"/>
                  </a:srgbClr>
                </a:outerShdw>
              </a:effectLst>
              <a:latin typeface="Rockwell"/>
              <a:ea typeface="+mn-ea"/>
              <a:cs typeface="+mn-cs"/>
            </a:rPr>
            <a:t>Data processing</a:t>
          </a:r>
        </a:p>
      </dsp:txBody>
      <dsp:txXfrm rot="10800000">
        <a:off x="4014445" y="2754306"/>
        <a:ext cx="1653540" cy="1653540"/>
      </dsp:txXfrm>
    </dsp:sp>
    <dsp:sp modelId="{AB84E314-BABC-734B-A008-40716B08F420}">
      <dsp:nvSpPr>
        <dsp:cNvPr id="0" name=""/>
        <dsp:cNvSpPr/>
      </dsp:nvSpPr>
      <dsp:spPr>
        <a:xfrm rot="16200000">
          <a:off x="1567973" y="2754306"/>
          <a:ext cx="2338459" cy="2338459"/>
        </a:xfrm>
        <a:prstGeom prst="pieWedge">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5128" tIns="135128" rIns="135128" bIns="135128" numCol="1" spcCol="1270" anchor="ctr" anchorCtr="0">
          <a:noAutofit/>
        </a:bodyPr>
        <a:lstStyle/>
        <a:p>
          <a:pPr marL="0" lvl="0" indent="0" algn="ctr" defTabSz="844550" rtl="0">
            <a:lnSpc>
              <a:spcPct val="90000"/>
            </a:lnSpc>
            <a:spcBef>
              <a:spcPct val="0"/>
            </a:spcBef>
            <a:spcAft>
              <a:spcPct val="35000"/>
            </a:spcAft>
            <a:buNone/>
          </a:pPr>
          <a:r>
            <a:rPr lang="en-US" sz="1900" b="1" kern="1200" dirty="0">
              <a:solidFill>
                <a:sysClr val="window" lastClr="FFFFFF"/>
              </a:solidFill>
              <a:effectLst>
                <a:outerShdw blurRad="38100" dist="38100" dir="2700000" algn="tl">
                  <a:srgbClr val="000000">
                    <a:alpha val="43137"/>
                  </a:srgbClr>
                </a:outerShdw>
              </a:effectLst>
              <a:latin typeface="Rockwell"/>
              <a:ea typeface="+mn-ea"/>
              <a:cs typeface="+mn-cs"/>
            </a:rPr>
            <a:t>Control</a:t>
          </a:r>
        </a:p>
      </dsp:txBody>
      <dsp:txXfrm rot="5400000">
        <a:off x="2252892" y="2754306"/>
        <a:ext cx="1653540" cy="1653540"/>
      </dsp:txXfrm>
    </dsp:sp>
    <dsp:sp modelId="{860CA274-597B-3442-8D13-FB3B68E98947}">
      <dsp:nvSpPr>
        <dsp:cNvPr id="0" name=""/>
        <dsp:cNvSpPr/>
      </dsp:nvSpPr>
      <dsp:spPr>
        <a:xfrm>
          <a:off x="3556744" y="2214246"/>
          <a:ext cx="807389" cy="702078"/>
        </a:xfrm>
        <a:prstGeom prst="circularArrow">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dsp:style>
    </dsp:sp>
    <dsp:sp modelId="{49BA8253-F2D2-2C49-AA5B-CEAA3BE354E5}">
      <dsp:nvSpPr>
        <dsp:cNvPr id="0" name=""/>
        <dsp:cNvSpPr/>
      </dsp:nvSpPr>
      <dsp:spPr>
        <a:xfrm rot="10800000">
          <a:off x="3556744" y="2484276"/>
          <a:ext cx="807389" cy="702078"/>
        </a:xfrm>
        <a:prstGeom prst="circularArrow">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61850C-66F8-294A-83B1-1E6583C99DE7}">
      <dsp:nvSpPr>
        <dsp:cNvPr id="0" name=""/>
        <dsp:cNvSpPr/>
      </dsp:nvSpPr>
      <dsp:spPr>
        <a:xfrm>
          <a:off x="4183" y="0"/>
          <a:ext cx="1468060" cy="4771695"/>
        </a:xfrm>
        <a:prstGeom prst="roundRect">
          <a:avLst>
            <a:gd name="adj" fmla="val 10000"/>
          </a:avLst>
        </a:prstGeom>
        <a:solidFill>
          <a:srgbClr val="663366">
            <a:tint val="40000"/>
            <a:hueOff val="0"/>
            <a:satOff val="0"/>
            <a:lumOff val="0"/>
            <a:alphaOff val="0"/>
          </a:srgbClr>
        </a:soli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solidFill>
                <a:sysClr val="windowText" lastClr="000000">
                  <a:hueOff val="0"/>
                  <a:satOff val="0"/>
                  <a:lumOff val="0"/>
                  <a:alphaOff val="0"/>
                </a:sysClr>
              </a:solidFill>
              <a:latin typeface="Rockwell"/>
              <a:ea typeface="+mn-ea"/>
              <a:cs typeface="+mn-cs"/>
            </a:rPr>
            <a:t>Memory to processor</a:t>
          </a:r>
        </a:p>
      </dsp:txBody>
      <dsp:txXfrm>
        <a:off x="46110" y="41927"/>
        <a:ext cx="1384206" cy="1347654"/>
      </dsp:txXfrm>
    </dsp:sp>
    <dsp:sp modelId="{7A289841-0DFA-DC40-B41C-1ABB1BB9507C}">
      <dsp:nvSpPr>
        <dsp:cNvPr id="0" name=""/>
        <dsp:cNvSpPr/>
      </dsp:nvSpPr>
      <dsp:spPr>
        <a:xfrm>
          <a:off x="150989" y="1431508"/>
          <a:ext cx="1174448" cy="3101601"/>
        </a:xfrm>
        <a:prstGeom prst="roundRect">
          <a:avLst>
            <a:gd name="adj" fmla="val 10000"/>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rtl="0">
            <a:lnSpc>
              <a:spcPct val="90000"/>
            </a:lnSpc>
            <a:spcBef>
              <a:spcPct val="0"/>
            </a:spcBef>
            <a:spcAft>
              <a:spcPct val="35000"/>
            </a:spcAft>
            <a:buNone/>
          </a:pPr>
          <a:r>
            <a:rPr lang="en-US" sz="1300" b="1" kern="1200" dirty="0">
              <a:solidFill>
                <a:sysClr val="window" lastClr="FFFFFF"/>
              </a:solidFill>
              <a:effectLst>
                <a:outerShdw blurRad="38100" dist="38100" dir="2700000" algn="tl">
                  <a:srgbClr val="000000">
                    <a:alpha val="43137"/>
                  </a:srgbClr>
                </a:outerShdw>
              </a:effectLst>
              <a:latin typeface="Rockwell"/>
              <a:ea typeface="+mn-ea"/>
              <a:cs typeface="+mn-cs"/>
            </a:rPr>
            <a:t>Processor reads an instruction or a unit of data from memory</a:t>
          </a:r>
        </a:p>
      </dsp:txBody>
      <dsp:txXfrm>
        <a:off x="185387" y="1465906"/>
        <a:ext cx="1105652" cy="3032805"/>
      </dsp:txXfrm>
    </dsp:sp>
    <dsp:sp modelId="{B2BA994D-30F9-6C41-A55D-ED7B7441E20B}">
      <dsp:nvSpPr>
        <dsp:cNvPr id="0" name=""/>
        <dsp:cNvSpPr/>
      </dsp:nvSpPr>
      <dsp:spPr>
        <a:xfrm>
          <a:off x="1582348" y="0"/>
          <a:ext cx="1468060" cy="4771695"/>
        </a:xfrm>
        <a:prstGeom prst="roundRect">
          <a:avLst>
            <a:gd name="adj" fmla="val 10000"/>
          </a:avLst>
        </a:prstGeom>
        <a:solidFill>
          <a:srgbClr val="663366">
            <a:tint val="40000"/>
            <a:hueOff val="0"/>
            <a:satOff val="0"/>
            <a:lumOff val="0"/>
            <a:alphaOff val="0"/>
          </a:srgbClr>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solidFill>
                <a:sysClr val="windowText" lastClr="000000">
                  <a:hueOff val="0"/>
                  <a:satOff val="0"/>
                  <a:lumOff val="0"/>
                  <a:alphaOff val="0"/>
                </a:sysClr>
              </a:solidFill>
              <a:latin typeface="Rockwell"/>
              <a:ea typeface="+mn-ea"/>
              <a:cs typeface="+mn-cs"/>
            </a:rPr>
            <a:t>Processor to memory</a:t>
          </a:r>
        </a:p>
      </dsp:txBody>
      <dsp:txXfrm>
        <a:off x="1624275" y="41927"/>
        <a:ext cx="1384206" cy="1347654"/>
      </dsp:txXfrm>
    </dsp:sp>
    <dsp:sp modelId="{FFF01117-2D73-4C4A-8AA2-26B5E57EA22A}">
      <dsp:nvSpPr>
        <dsp:cNvPr id="0" name=""/>
        <dsp:cNvSpPr/>
      </dsp:nvSpPr>
      <dsp:spPr>
        <a:xfrm>
          <a:off x="1729154" y="1431508"/>
          <a:ext cx="1174448" cy="3101601"/>
        </a:xfrm>
        <a:prstGeom prst="roundRect">
          <a:avLst>
            <a:gd name="adj" fmla="val 1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rtl="0">
            <a:lnSpc>
              <a:spcPct val="90000"/>
            </a:lnSpc>
            <a:spcBef>
              <a:spcPct val="0"/>
            </a:spcBef>
            <a:spcAft>
              <a:spcPct val="35000"/>
            </a:spcAft>
            <a:buNone/>
          </a:pPr>
          <a:r>
            <a:rPr lang="en-US" sz="1300" b="1" kern="1200" dirty="0">
              <a:solidFill>
                <a:sysClr val="window" lastClr="FFFFFF"/>
              </a:solidFill>
              <a:effectLst>
                <a:outerShdw blurRad="38100" dist="38100" dir="2700000" algn="tl">
                  <a:srgbClr val="000000">
                    <a:alpha val="43137"/>
                  </a:srgbClr>
                </a:outerShdw>
              </a:effectLst>
              <a:latin typeface="Rockwell"/>
              <a:ea typeface="+mn-ea"/>
              <a:cs typeface="+mn-cs"/>
            </a:rPr>
            <a:t>Processor writes a unit of data to memory</a:t>
          </a:r>
        </a:p>
      </dsp:txBody>
      <dsp:txXfrm>
        <a:off x="1763552" y="1465906"/>
        <a:ext cx="1105652" cy="3032805"/>
      </dsp:txXfrm>
    </dsp:sp>
    <dsp:sp modelId="{723A76A5-AF66-704D-89E4-E12C687128C3}">
      <dsp:nvSpPr>
        <dsp:cNvPr id="0" name=""/>
        <dsp:cNvSpPr/>
      </dsp:nvSpPr>
      <dsp:spPr>
        <a:xfrm>
          <a:off x="3160514" y="0"/>
          <a:ext cx="1468060" cy="4771695"/>
        </a:xfrm>
        <a:prstGeom prst="roundRect">
          <a:avLst>
            <a:gd name="adj" fmla="val 10000"/>
          </a:avLst>
        </a:prstGeom>
        <a:solidFill>
          <a:srgbClr val="663366">
            <a:tint val="40000"/>
            <a:hueOff val="0"/>
            <a:satOff val="0"/>
            <a:lumOff val="0"/>
            <a:alphaOff val="0"/>
          </a:srgbClr>
        </a:soli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solidFill>
                <a:sysClr val="windowText" lastClr="000000">
                  <a:hueOff val="0"/>
                  <a:satOff val="0"/>
                  <a:lumOff val="0"/>
                  <a:alphaOff val="0"/>
                </a:sysClr>
              </a:solidFill>
              <a:latin typeface="Rockwell"/>
              <a:ea typeface="+mn-ea"/>
              <a:cs typeface="+mn-cs"/>
            </a:rPr>
            <a:t>I/O to processor</a:t>
          </a:r>
        </a:p>
      </dsp:txBody>
      <dsp:txXfrm>
        <a:off x="3202441" y="41927"/>
        <a:ext cx="1384206" cy="1347654"/>
      </dsp:txXfrm>
    </dsp:sp>
    <dsp:sp modelId="{F3794D44-2421-604F-9FD1-6C436C8561DE}">
      <dsp:nvSpPr>
        <dsp:cNvPr id="0" name=""/>
        <dsp:cNvSpPr/>
      </dsp:nvSpPr>
      <dsp:spPr>
        <a:xfrm>
          <a:off x="3307320" y="1431508"/>
          <a:ext cx="1174448" cy="3101601"/>
        </a:xfrm>
        <a:prstGeom prst="roundRect">
          <a:avLst>
            <a:gd name="adj" fmla="val 10000"/>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rtl="0">
            <a:lnSpc>
              <a:spcPct val="90000"/>
            </a:lnSpc>
            <a:spcBef>
              <a:spcPct val="0"/>
            </a:spcBef>
            <a:spcAft>
              <a:spcPct val="35000"/>
            </a:spcAft>
            <a:buNone/>
          </a:pPr>
          <a:r>
            <a:rPr lang="en-US" sz="1300" b="1" kern="1200" dirty="0">
              <a:solidFill>
                <a:sysClr val="window" lastClr="FFFFFF"/>
              </a:solidFill>
              <a:effectLst>
                <a:outerShdw blurRad="38100" dist="38100" dir="2700000" algn="tl">
                  <a:srgbClr val="000000">
                    <a:alpha val="43137"/>
                  </a:srgbClr>
                </a:outerShdw>
              </a:effectLst>
              <a:latin typeface="Rockwell"/>
              <a:ea typeface="+mn-ea"/>
              <a:cs typeface="+mn-cs"/>
            </a:rPr>
            <a:t>Processor reads data from an I/O device via an I/O module</a:t>
          </a:r>
        </a:p>
      </dsp:txBody>
      <dsp:txXfrm>
        <a:off x="3341718" y="1465906"/>
        <a:ext cx="1105652" cy="3032805"/>
      </dsp:txXfrm>
    </dsp:sp>
    <dsp:sp modelId="{9E9C8D55-3148-6340-864D-ABBC62D922A9}">
      <dsp:nvSpPr>
        <dsp:cNvPr id="0" name=""/>
        <dsp:cNvSpPr/>
      </dsp:nvSpPr>
      <dsp:spPr>
        <a:xfrm>
          <a:off x="4738679" y="0"/>
          <a:ext cx="1468060" cy="4771695"/>
        </a:xfrm>
        <a:prstGeom prst="roundRect">
          <a:avLst>
            <a:gd name="adj" fmla="val 10000"/>
          </a:avLst>
        </a:prstGeom>
        <a:solidFill>
          <a:srgbClr val="663366">
            <a:tint val="40000"/>
            <a:hueOff val="0"/>
            <a:satOff val="0"/>
            <a:lumOff val="0"/>
            <a:alphaOff val="0"/>
          </a:srgbClr>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solidFill>
                <a:sysClr val="windowText" lastClr="000000">
                  <a:hueOff val="0"/>
                  <a:satOff val="0"/>
                  <a:lumOff val="0"/>
                  <a:alphaOff val="0"/>
                </a:sysClr>
              </a:solidFill>
              <a:latin typeface="Rockwell"/>
              <a:ea typeface="+mn-ea"/>
              <a:cs typeface="+mn-cs"/>
            </a:rPr>
            <a:t>Processor to I/O</a:t>
          </a:r>
        </a:p>
      </dsp:txBody>
      <dsp:txXfrm>
        <a:off x="4780606" y="41927"/>
        <a:ext cx="1384206" cy="1347654"/>
      </dsp:txXfrm>
    </dsp:sp>
    <dsp:sp modelId="{548D6EDE-B8B3-C746-B02A-81D3EAD378CC}">
      <dsp:nvSpPr>
        <dsp:cNvPr id="0" name=""/>
        <dsp:cNvSpPr/>
      </dsp:nvSpPr>
      <dsp:spPr>
        <a:xfrm>
          <a:off x="4885485" y="1431508"/>
          <a:ext cx="1174448" cy="3101601"/>
        </a:xfrm>
        <a:prstGeom prst="roundRect">
          <a:avLst>
            <a:gd name="adj" fmla="val 10000"/>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rtl="0">
            <a:lnSpc>
              <a:spcPct val="90000"/>
            </a:lnSpc>
            <a:spcBef>
              <a:spcPct val="0"/>
            </a:spcBef>
            <a:spcAft>
              <a:spcPct val="35000"/>
            </a:spcAft>
            <a:buNone/>
          </a:pPr>
          <a:r>
            <a:rPr lang="en-US" sz="1300" b="1" kern="1200" dirty="0">
              <a:solidFill>
                <a:sysClr val="window" lastClr="FFFFFF"/>
              </a:solidFill>
              <a:effectLst>
                <a:outerShdw blurRad="38100" dist="38100" dir="2700000" algn="tl">
                  <a:srgbClr val="000000">
                    <a:alpha val="43137"/>
                  </a:srgbClr>
                </a:outerShdw>
              </a:effectLst>
              <a:latin typeface="Rockwell"/>
              <a:ea typeface="+mn-ea"/>
              <a:cs typeface="+mn-cs"/>
            </a:rPr>
            <a:t>Processor sends data to the I/O device</a:t>
          </a:r>
        </a:p>
      </dsp:txBody>
      <dsp:txXfrm>
        <a:off x="4919883" y="1465906"/>
        <a:ext cx="1105652" cy="3032805"/>
      </dsp:txXfrm>
    </dsp:sp>
    <dsp:sp modelId="{D2904A41-28E5-B841-BDD0-D02AAA21D5D0}">
      <dsp:nvSpPr>
        <dsp:cNvPr id="0" name=""/>
        <dsp:cNvSpPr/>
      </dsp:nvSpPr>
      <dsp:spPr>
        <a:xfrm>
          <a:off x="6316844" y="0"/>
          <a:ext cx="1468060" cy="4771695"/>
        </a:xfrm>
        <a:prstGeom prst="roundRect">
          <a:avLst>
            <a:gd name="adj" fmla="val 10000"/>
          </a:avLst>
        </a:prstGeom>
        <a:solidFill>
          <a:srgbClr val="663366">
            <a:tint val="40000"/>
            <a:hueOff val="0"/>
            <a:satOff val="0"/>
            <a:lumOff val="0"/>
            <a:alphaOff val="0"/>
          </a:srgbClr>
        </a:solidFill>
        <a:ln>
          <a:solidFill>
            <a:srgbClr val="663366"/>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1">
          <a:scrgbClr r="0" g="0" b="0"/>
        </a:fillRef>
        <a:effectRef idx="2">
          <a:scrgbClr r="0" g="0" b="0"/>
        </a:effectRef>
        <a:fontRef idx="minor"/>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kern="1200" dirty="0">
              <a:solidFill>
                <a:sysClr val="windowText" lastClr="000000">
                  <a:hueOff val="0"/>
                  <a:satOff val="0"/>
                  <a:lumOff val="0"/>
                  <a:alphaOff val="0"/>
                </a:sysClr>
              </a:solidFill>
              <a:latin typeface="Rockwell"/>
              <a:ea typeface="+mn-ea"/>
              <a:cs typeface="+mn-cs"/>
            </a:rPr>
            <a:t>I/O to or from memory</a:t>
          </a:r>
        </a:p>
      </dsp:txBody>
      <dsp:txXfrm>
        <a:off x="6358771" y="41927"/>
        <a:ext cx="1384206" cy="1347654"/>
      </dsp:txXfrm>
    </dsp:sp>
    <dsp:sp modelId="{CB75F928-42A8-694A-BAC0-2BC29682B0C3}">
      <dsp:nvSpPr>
        <dsp:cNvPr id="0" name=""/>
        <dsp:cNvSpPr/>
      </dsp:nvSpPr>
      <dsp:spPr>
        <a:xfrm>
          <a:off x="6463650" y="1431508"/>
          <a:ext cx="1174448" cy="3101601"/>
        </a:xfrm>
        <a:prstGeom prst="roundRect">
          <a:avLst>
            <a:gd name="adj" fmla="val 10000"/>
          </a:avLst>
        </a:prstGeom>
        <a:solidFill>
          <a:srgbClr val="666699"/>
        </a:solidFill>
        <a:ln>
          <a:solidFill>
            <a:srgbClr val="666699"/>
          </a:solid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rtl="0">
            <a:lnSpc>
              <a:spcPct val="90000"/>
            </a:lnSpc>
            <a:spcBef>
              <a:spcPct val="0"/>
            </a:spcBef>
            <a:spcAft>
              <a:spcPct val="35000"/>
            </a:spcAft>
            <a:buNone/>
          </a:pPr>
          <a:r>
            <a:rPr lang="en-GB" sz="1300" b="1" kern="1200" dirty="0">
              <a:solidFill>
                <a:sysClr val="window" lastClr="FFFFFF"/>
              </a:solidFill>
              <a:effectLst>
                <a:outerShdw blurRad="38100" dist="38100" dir="2700000" algn="tl">
                  <a:srgbClr val="000000">
                    <a:alpha val="43137"/>
                  </a:srgbClr>
                </a:outerShdw>
              </a:effectLst>
              <a:latin typeface="Rockwell"/>
              <a:ea typeface="+mn-ea"/>
              <a:cs typeface="+mn-cs"/>
            </a:rPr>
            <a:t>An I/O module is allowed to exchange data directly with memory without going through the processor using direct memory access</a:t>
          </a:r>
        </a:p>
      </dsp:txBody>
      <dsp:txXfrm>
        <a:off x="6498048" y="1465906"/>
        <a:ext cx="1105652" cy="303280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1121B5-F90D-4E46-B8FD-6CEC9D573020}">
      <dsp:nvSpPr>
        <dsp:cNvPr id="0" name=""/>
        <dsp:cNvSpPr/>
      </dsp:nvSpPr>
      <dsp:spPr>
        <a:xfrm>
          <a:off x="2765334" y="778609"/>
          <a:ext cx="600139" cy="91440"/>
        </a:xfrm>
        <a:custGeom>
          <a:avLst/>
          <a:gdLst/>
          <a:ahLst/>
          <a:cxnLst/>
          <a:rect l="0" t="0" r="0" b="0"/>
          <a:pathLst>
            <a:path>
              <a:moveTo>
                <a:pt x="0" y="45720"/>
              </a:moveTo>
              <a:lnTo>
                <a:pt x="604854" y="45720"/>
              </a:lnTo>
            </a:path>
          </a:pathLst>
        </a:custGeom>
        <a:noFill/>
        <a:ln w="12700" cap="flat" cmpd="sng" algn="ctr">
          <a:solidFill>
            <a:srgbClr val="663366">
              <a:hueOff val="0"/>
              <a:satOff val="0"/>
              <a:lumOff val="0"/>
              <a:alphaOff val="0"/>
            </a:srgb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solidFill>
              <a:sysClr val="windowText" lastClr="000000">
                <a:hueOff val="0"/>
                <a:satOff val="0"/>
                <a:lumOff val="0"/>
                <a:alphaOff val="0"/>
              </a:sysClr>
            </a:solidFill>
            <a:latin typeface="Rockwell"/>
            <a:ea typeface="+mn-ea"/>
            <a:cs typeface="+mn-cs"/>
          </a:endParaRPr>
        </a:p>
      </dsp:txBody>
      <dsp:txXfrm>
        <a:off x="3049635" y="821175"/>
        <a:ext cx="0" cy="0"/>
      </dsp:txXfrm>
    </dsp:sp>
    <dsp:sp modelId="{4198B288-5E33-5949-9D82-DB2307909588}">
      <dsp:nvSpPr>
        <dsp:cNvPr id="0" name=""/>
        <dsp:cNvSpPr/>
      </dsp:nvSpPr>
      <dsp:spPr>
        <a:xfrm>
          <a:off x="24789" y="1625"/>
          <a:ext cx="2742344" cy="1645406"/>
        </a:xfrm>
        <a:prstGeom prst="rect">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666750" rtl="0">
            <a:lnSpc>
              <a:spcPct val="90000"/>
            </a:lnSpc>
            <a:spcBef>
              <a:spcPct val="0"/>
            </a:spcBef>
            <a:spcAft>
              <a:spcPct val="35000"/>
            </a:spcAft>
            <a:buNone/>
          </a:pPr>
          <a:r>
            <a:rPr lang="en-US" sz="1500" kern="1200" dirty="0">
              <a:solidFill>
                <a:sysClr val="window" lastClr="FFFFFF"/>
              </a:solidFill>
              <a:latin typeface="Rockwell"/>
              <a:ea typeface="+mn-ea"/>
              <a:cs typeface="+mn-cs"/>
            </a:rPr>
            <a:t>A communication pathway connecting two or more devices</a:t>
          </a:r>
        </a:p>
        <a:p>
          <a:pPr marL="114300" lvl="1" indent="-114300" algn="l" defTabSz="533400" rtl="0">
            <a:lnSpc>
              <a:spcPct val="90000"/>
            </a:lnSpc>
            <a:spcBef>
              <a:spcPct val="0"/>
            </a:spcBef>
            <a:spcAft>
              <a:spcPct val="15000"/>
            </a:spcAft>
            <a:buChar char="•"/>
          </a:pPr>
          <a:r>
            <a:rPr lang="en-US" sz="1200" kern="1200" dirty="0">
              <a:solidFill>
                <a:sysClr val="window" lastClr="FFFFFF"/>
              </a:solidFill>
              <a:latin typeface="Rockwell"/>
              <a:ea typeface="+mn-ea"/>
              <a:cs typeface="+mn-cs"/>
            </a:rPr>
            <a:t>Key characteristic is that it is a shared transmission medium</a:t>
          </a:r>
        </a:p>
      </dsp:txBody>
      <dsp:txXfrm>
        <a:off x="24789" y="1625"/>
        <a:ext cx="2742344" cy="1645406"/>
      </dsp:txXfrm>
    </dsp:sp>
    <dsp:sp modelId="{6E7EBF88-55F2-0E4E-90DA-D1819370D293}">
      <dsp:nvSpPr>
        <dsp:cNvPr id="0" name=""/>
        <dsp:cNvSpPr/>
      </dsp:nvSpPr>
      <dsp:spPr>
        <a:xfrm>
          <a:off x="1395961" y="1645232"/>
          <a:ext cx="3373084" cy="600139"/>
        </a:xfrm>
        <a:custGeom>
          <a:avLst/>
          <a:gdLst/>
          <a:ahLst/>
          <a:cxnLst/>
          <a:rect l="0" t="0" r="0" b="0"/>
          <a:pathLst>
            <a:path>
              <a:moveTo>
                <a:pt x="3398299" y="0"/>
              </a:moveTo>
              <a:lnTo>
                <a:pt x="3398299" y="319527"/>
              </a:lnTo>
              <a:lnTo>
                <a:pt x="0" y="319527"/>
              </a:lnTo>
              <a:lnTo>
                <a:pt x="0" y="604854"/>
              </a:lnTo>
            </a:path>
          </a:pathLst>
        </a:custGeom>
        <a:noFill/>
        <a:ln w="12700" cap="flat" cmpd="sng" algn="ctr">
          <a:solidFill>
            <a:srgbClr val="663366">
              <a:hueOff val="0"/>
              <a:satOff val="0"/>
              <a:lumOff val="0"/>
              <a:alphaOff val="0"/>
            </a:srgb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solidFill>
              <a:sysClr val="windowText" lastClr="000000">
                <a:hueOff val="0"/>
                <a:satOff val="0"/>
                <a:lumOff val="0"/>
                <a:alphaOff val="0"/>
              </a:sysClr>
            </a:solidFill>
            <a:latin typeface="Rockwell"/>
            <a:ea typeface="+mn-ea"/>
            <a:cs typeface="+mn-cs"/>
          </a:endParaRPr>
        </a:p>
      </dsp:txBody>
      <dsp:txXfrm>
        <a:off x="2996715" y="1942148"/>
        <a:ext cx="0" cy="0"/>
      </dsp:txXfrm>
    </dsp:sp>
    <dsp:sp modelId="{5E43B7A7-1089-3A4F-B1C4-0B9B8381D3AD}">
      <dsp:nvSpPr>
        <dsp:cNvPr id="0" name=""/>
        <dsp:cNvSpPr/>
      </dsp:nvSpPr>
      <dsp:spPr>
        <a:xfrm>
          <a:off x="3397873" y="1625"/>
          <a:ext cx="2742344" cy="1645406"/>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666750" rtl="0">
            <a:lnSpc>
              <a:spcPct val="90000"/>
            </a:lnSpc>
            <a:spcBef>
              <a:spcPct val="0"/>
            </a:spcBef>
            <a:spcAft>
              <a:spcPct val="35000"/>
            </a:spcAft>
            <a:buNone/>
          </a:pPr>
          <a:r>
            <a:rPr lang="en-US" sz="1500" kern="1200" dirty="0">
              <a:solidFill>
                <a:sysClr val="window" lastClr="FFFFFF"/>
              </a:solidFill>
              <a:latin typeface="Rockwell"/>
              <a:ea typeface="+mn-ea"/>
              <a:cs typeface="+mn-cs"/>
            </a:rPr>
            <a:t>Signals transmitted by any one device are available for reception by all other devices attached to the bus</a:t>
          </a:r>
        </a:p>
        <a:p>
          <a:pPr marL="114300" lvl="1" indent="-114300" algn="l" defTabSz="533400" rtl="0">
            <a:lnSpc>
              <a:spcPct val="90000"/>
            </a:lnSpc>
            <a:spcBef>
              <a:spcPct val="0"/>
            </a:spcBef>
            <a:spcAft>
              <a:spcPct val="15000"/>
            </a:spcAft>
            <a:buChar char="•"/>
          </a:pPr>
          <a:r>
            <a:rPr lang="en-US" sz="1200" kern="1200" dirty="0">
              <a:solidFill>
                <a:sysClr val="window" lastClr="FFFFFF"/>
              </a:solidFill>
              <a:latin typeface="Rockwell"/>
              <a:ea typeface="+mn-ea"/>
              <a:cs typeface="+mn-cs"/>
            </a:rPr>
            <a:t>If two devices transmit during the same time period their signals will overlap and become garbled</a:t>
          </a:r>
        </a:p>
      </dsp:txBody>
      <dsp:txXfrm>
        <a:off x="3397873" y="1625"/>
        <a:ext cx="2742344" cy="1645406"/>
      </dsp:txXfrm>
    </dsp:sp>
    <dsp:sp modelId="{51079562-9429-E64A-9F8F-15ABD7DBF7FD}">
      <dsp:nvSpPr>
        <dsp:cNvPr id="0" name=""/>
        <dsp:cNvSpPr/>
      </dsp:nvSpPr>
      <dsp:spPr>
        <a:xfrm>
          <a:off x="2765334" y="3054755"/>
          <a:ext cx="600139" cy="91440"/>
        </a:xfrm>
        <a:custGeom>
          <a:avLst/>
          <a:gdLst/>
          <a:ahLst/>
          <a:cxnLst/>
          <a:rect l="0" t="0" r="0" b="0"/>
          <a:pathLst>
            <a:path>
              <a:moveTo>
                <a:pt x="0" y="45720"/>
              </a:moveTo>
              <a:lnTo>
                <a:pt x="604854" y="45720"/>
              </a:lnTo>
            </a:path>
          </a:pathLst>
        </a:custGeom>
        <a:noFill/>
        <a:ln w="12700" cap="flat" cmpd="sng" algn="ctr">
          <a:solidFill>
            <a:srgbClr val="663366">
              <a:hueOff val="0"/>
              <a:satOff val="0"/>
              <a:lumOff val="0"/>
              <a:alphaOff val="0"/>
            </a:srgb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solidFill>
              <a:sysClr val="windowText" lastClr="000000">
                <a:hueOff val="0"/>
                <a:satOff val="0"/>
                <a:lumOff val="0"/>
                <a:alphaOff val="0"/>
              </a:sysClr>
            </a:solidFill>
            <a:latin typeface="Rockwell"/>
            <a:ea typeface="+mn-ea"/>
            <a:cs typeface="+mn-cs"/>
          </a:endParaRPr>
        </a:p>
      </dsp:txBody>
      <dsp:txXfrm>
        <a:off x="3049635" y="3097321"/>
        <a:ext cx="0" cy="0"/>
      </dsp:txXfrm>
    </dsp:sp>
    <dsp:sp modelId="{9631B1BB-A22D-5A45-ABBF-FE947F511F80}">
      <dsp:nvSpPr>
        <dsp:cNvPr id="0" name=""/>
        <dsp:cNvSpPr/>
      </dsp:nvSpPr>
      <dsp:spPr>
        <a:xfrm>
          <a:off x="24789" y="2277772"/>
          <a:ext cx="2742344" cy="1645406"/>
        </a:xfrm>
        <a:prstGeom prst="rect">
          <a:avLst/>
        </a:prstGeom>
        <a:solidFill>
          <a:srgbClr val="666699"/>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666750" rtl="0">
            <a:lnSpc>
              <a:spcPct val="90000"/>
            </a:lnSpc>
            <a:spcBef>
              <a:spcPct val="0"/>
            </a:spcBef>
            <a:spcAft>
              <a:spcPct val="35000"/>
            </a:spcAft>
            <a:buNone/>
          </a:pPr>
          <a:r>
            <a:rPr lang="en-US" sz="1500" kern="1200" dirty="0">
              <a:solidFill>
                <a:sysClr val="window" lastClr="FFFFFF"/>
              </a:solidFill>
              <a:latin typeface="Rockwell"/>
              <a:ea typeface="+mn-ea"/>
              <a:cs typeface="+mn-cs"/>
            </a:rPr>
            <a:t>Typically consists of multiple communication lines</a:t>
          </a:r>
        </a:p>
        <a:p>
          <a:pPr marL="114300" lvl="1" indent="-114300" algn="l" defTabSz="533400" rtl="0">
            <a:lnSpc>
              <a:spcPct val="90000"/>
            </a:lnSpc>
            <a:spcBef>
              <a:spcPct val="0"/>
            </a:spcBef>
            <a:spcAft>
              <a:spcPct val="15000"/>
            </a:spcAft>
            <a:buChar char="•"/>
          </a:pPr>
          <a:r>
            <a:rPr lang="en-US" sz="1200" kern="1200" dirty="0">
              <a:solidFill>
                <a:sysClr val="window" lastClr="FFFFFF"/>
              </a:solidFill>
              <a:latin typeface="Rockwell"/>
              <a:ea typeface="+mn-ea"/>
              <a:cs typeface="+mn-cs"/>
            </a:rPr>
            <a:t>Each line is capable of transmitting signals representing binary 1 and binary 0</a:t>
          </a:r>
        </a:p>
      </dsp:txBody>
      <dsp:txXfrm>
        <a:off x="24789" y="2277772"/>
        <a:ext cx="2742344" cy="1645406"/>
      </dsp:txXfrm>
    </dsp:sp>
    <dsp:sp modelId="{C1D27491-8205-D643-90DC-71FD8A31FE32}">
      <dsp:nvSpPr>
        <dsp:cNvPr id="0" name=""/>
        <dsp:cNvSpPr/>
      </dsp:nvSpPr>
      <dsp:spPr>
        <a:xfrm>
          <a:off x="1395961" y="3921378"/>
          <a:ext cx="3373084" cy="600139"/>
        </a:xfrm>
        <a:custGeom>
          <a:avLst/>
          <a:gdLst/>
          <a:ahLst/>
          <a:cxnLst/>
          <a:rect l="0" t="0" r="0" b="0"/>
          <a:pathLst>
            <a:path>
              <a:moveTo>
                <a:pt x="3398299" y="0"/>
              </a:moveTo>
              <a:lnTo>
                <a:pt x="3398299" y="319527"/>
              </a:lnTo>
              <a:lnTo>
                <a:pt x="0" y="319527"/>
              </a:lnTo>
              <a:lnTo>
                <a:pt x="0" y="604854"/>
              </a:lnTo>
            </a:path>
          </a:pathLst>
        </a:custGeom>
        <a:noFill/>
        <a:ln w="12700" cap="flat" cmpd="sng" algn="ctr">
          <a:solidFill>
            <a:srgbClr val="663366">
              <a:hueOff val="0"/>
              <a:satOff val="0"/>
              <a:lumOff val="0"/>
              <a:alphaOff val="0"/>
            </a:srgb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solidFill>
              <a:sysClr val="windowText" lastClr="000000">
                <a:hueOff val="0"/>
                <a:satOff val="0"/>
                <a:lumOff val="0"/>
                <a:alphaOff val="0"/>
              </a:sysClr>
            </a:solidFill>
            <a:latin typeface="Rockwell"/>
            <a:ea typeface="+mn-ea"/>
            <a:cs typeface="+mn-cs"/>
          </a:endParaRPr>
        </a:p>
      </dsp:txBody>
      <dsp:txXfrm>
        <a:off x="2996715" y="4218294"/>
        <a:ext cx="0" cy="0"/>
      </dsp:txXfrm>
    </dsp:sp>
    <dsp:sp modelId="{B109764F-60F3-E749-9AE5-95B69D3F63D9}">
      <dsp:nvSpPr>
        <dsp:cNvPr id="0" name=""/>
        <dsp:cNvSpPr/>
      </dsp:nvSpPr>
      <dsp:spPr>
        <a:xfrm>
          <a:off x="3397873" y="2277772"/>
          <a:ext cx="2742344" cy="1645406"/>
        </a:xfrm>
        <a:prstGeom prst="rect">
          <a:avLst/>
        </a:prstGeom>
        <a:solidFill>
          <a:srgbClr val="666699"/>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rtl="0">
            <a:lnSpc>
              <a:spcPct val="90000"/>
            </a:lnSpc>
            <a:spcBef>
              <a:spcPct val="0"/>
            </a:spcBef>
            <a:spcAft>
              <a:spcPct val="35000"/>
            </a:spcAft>
            <a:buNone/>
          </a:pPr>
          <a:r>
            <a:rPr lang="en-US" sz="1500" kern="1200" dirty="0">
              <a:solidFill>
                <a:sysClr val="window" lastClr="FFFFFF"/>
              </a:solidFill>
              <a:latin typeface="Rockwell"/>
              <a:ea typeface="+mn-ea"/>
              <a:cs typeface="+mn-cs"/>
            </a:rPr>
            <a:t>Computer systems contain a number of different buses that provide pathways between components at various levels of the computer system hierarchy</a:t>
          </a:r>
        </a:p>
      </dsp:txBody>
      <dsp:txXfrm>
        <a:off x="3397873" y="2277772"/>
        <a:ext cx="2742344" cy="1645406"/>
      </dsp:txXfrm>
    </dsp:sp>
    <dsp:sp modelId="{71B0C6C9-D4C6-D84F-8A1A-6C057EDBC2A7}">
      <dsp:nvSpPr>
        <dsp:cNvPr id="0" name=""/>
        <dsp:cNvSpPr/>
      </dsp:nvSpPr>
      <dsp:spPr>
        <a:xfrm>
          <a:off x="2765334" y="5330901"/>
          <a:ext cx="600139" cy="91440"/>
        </a:xfrm>
        <a:custGeom>
          <a:avLst/>
          <a:gdLst/>
          <a:ahLst/>
          <a:cxnLst/>
          <a:rect l="0" t="0" r="0" b="0"/>
          <a:pathLst>
            <a:path>
              <a:moveTo>
                <a:pt x="0" y="45720"/>
              </a:moveTo>
              <a:lnTo>
                <a:pt x="604854" y="45720"/>
              </a:lnTo>
            </a:path>
          </a:pathLst>
        </a:custGeom>
        <a:noFill/>
        <a:ln w="12700" cap="flat" cmpd="sng" algn="ctr">
          <a:solidFill>
            <a:srgbClr val="663366">
              <a:hueOff val="0"/>
              <a:satOff val="0"/>
              <a:lumOff val="0"/>
              <a:alphaOff val="0"/>
            </a:srgb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solidFill>
              <a:sysClr val="windowText" lastClr="000000">
                <a:hueOff val="0"/>
                <a:satOff val="0"/>
                <a:lumOff val="0"/>
                <a:alphaOff val="0"/>
              </a:sysClr>
            </a:solidFill>
            <a:latin typeface="Rockwell"/>
            <a:ea typeface="+mn-ea"/>
            <a:cs typeface="+mn-cs"/>
          </a:endParaRPr>
        </a:p>
      </dsp:txBody>
      <dsp:txXfrm>
        <a:off x="3049635" y="5373468"/>
        <a:ext cx="0" cy="0"/>
      </dsp:txXfrm>
    </dsp:sp>
    <dsp:sp modelId="{D48F7CAA-0278-8240-8FAA-FE067A5D04D9}">
      <dsp:nvSpPr>
        <dsp:cNvPr id="0" name=""/>
        <dsp:cNvSpPr/>
      </dsp:nvSpPr>
      <dsp:spPr>
        <a:xfrm>
          <a:off x="24789" y="4553918"/>
          <a:ext cx="2742344" cy="1645406"/>
        </a:xfrm>
        <a:prstGeom prst="rect">
          <a:avLst/>
        </a:prstGeom>
        <a:gradFill rotWithShape="0">
          <a:gsLst>
            <a:gs pos="0">
              <a:srgbClr val="663366">
                <a:hueOff val="0"/>
                <a:satOff val="0"/>
                <a:lumOff val="0"/>
                <a:alphaOff val="0"/>
                <a:shade val="40000"/>
                <a:alpha val="100000"/>
                <a:satMod val="150000"/>
                <a:lumMod val="100000"/>
              </a:srgbClr>
            </a:gs>
            <a:gs pos="100000">
              <a:srgbClr val="6633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t" anchorCtr="0">
          <a:noAutofit/>
        </a:bodyPr>
        <a:lstStyle/>
        <a:p>
          <a:pPr marL="0" lvl="0" indent="0" algn="l" defTabSz="666750" rtl="0">
            <a:lnSpc>
              <a:spcPct val="90000"/>
            </a:lnSpc>
            <a:spcBef>
              <a:spcPct val="0"/>
            </a:spcBef>
            <a:spcAft>
              <a:spcPct val="35000"/>
            </a:spcAft>
            <a:buNone/>
          </a:pPr>
          <a:r>
            <a:rPr lang="en-US" sz="1500" i="1" kern="1200" dirty="0">
              <a:solidFill>
                <a:sysClr val="window" lastClr="FFFFFF"/>
              </a:solidFill>
              <a:latin typeface="Rockwell"/>
              <a:ea typeface="+mn-ea"/>
              <a:cs typeface="+mn-cs"/>
            </a:rPr>
            <a:t>System bus</a:t>
          </a:r>
          <a:endParaRPr lang="en-US" sz="1500" kern="1200" dirty="0">
            <a:solidFill>
              <a:sysClr val="window" lastClr="FFFFFF"/>
            </a:solidFill>
            <a:latin typeface="Rockwell"/>
            <a:ea typeface="+mn-ea"/>
            <a:cs typeface="+mn-cs"/>
          </a:endParaRPr>
        </a:p>
        <a:p>
          <a:pPr marL="114300" lvl="1" indent="-114300" algn="l" defTabSz="533400" rtl="0">
            <a:lnSpc>
              <a:spcPct val="90000"/>
            </a:lnSpc>
            <a:spcBef>
              <a:spcPct val="0"/>
            </a:spcBef>
            <a:spcAft>
              <a:spcPct val="15000"/>
            </a:spcAft>
            <a:buChar char="•"/>
          </a:pPr>
          <a:r>
            <a:rPr lang="en-US" sz="1200" kern="1200" dirty="0">
              <a:solidFill>
                <a:sysClr val="window" lastClr="FFFFFF"/>
              </a:solidFill>
              <a:latin typeface="Rockwell"/>
              <a:ea typeface="+mn-ea"/>
              <a:cs typeface="+mn-cs"/>
            </a:rPr>
            <a:t>A bus that connects major computer components (processor, memory, I/O)</a:t>
          </a:r>
        </a:p>
      </dsp:txBody>
      <dsp:txXfrm>
        <a:off x="24789" y="4553918"/>
        <a:ext cx="2742344" cy="1645406"/>
      </dsp:txXfrm>
    </dsp:sp>
    <dsp:sp modelId="{4A9314AF-31E5-2F46-A15A-D4ED62769F9A}">
      <dsp:nvSpPr>
        <dsp:cNvPr id="0" name=""/>
        <dsp:cNvSpPr/>
      </dsp:nvSpPr>
      <dsp:spPr>
        <a:xfrm>
          <a:off x="3397873" y="4555544"/>
          <a:ext cx="2742344" cy="1645406"/>
        </a:xfrm>
        <a:prstGeom prst="rect">
          <a:avLst/>
        </a:prstGeom>
        <a:solidFill>
          <a:srgbClr val="999966"/>
        </a:soli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666750" rtl="0">
            <a:lnSpc>
              <a:spcPct val="90000"/>
            </a:lnSpc>
            <a:spcBef>
              <a:spcPct val="0"/>
            </a:spcBef>
            <a:spcAft>
              <a:spcPct val="35000"/>
            </a:spcAft>
            <a:buNone/>
          </a:pPr>
          <a:r>
            <a:rPr lang="en-GB" sz="1500" kern="1200" dirty="0">
              <a:solidFill>
                <a:sysClr val="window" lastClr="FFFFFF"/>
              </a:solidFill>
              <a:latin typeface="Rockwell"/>
              <a:ea typeface="+mn-ea"/>
              <a:cs typeface="+mn-cs"/>
            </a:rPr>
            <a:t>The most common computer interconnection structures are based on the use of one or more system buses</a:t>
          </a:r>
        </a:p>
      </dsp:txBody>
      <dsp:txXfrm>
        <a:off x="3397873" y="4555544"/>
        <a:ext cx="2742344" cy="164540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584B08-0A1F-BA49-88AC-29D02014566B}">
      <dsp:nvSpPr>
        <dsp:cNvPr id="0" name=""/>
        <dsp:cNvSpPr/>
      </dsp:nvSpPr>
      <dsp:spPr>
        <a:xfrm>
          <a:off x="3366254" y="936366"/>
          <a:ext cx="722122" cy="91440"/>
        </a:xfrm>
        <a:custGeom>
          <a:avLst/>
          <a:gdLst/>
          <a:ahLst/>
          <a:cxnLst/>
          <a:rect l="0" t="0" r="0" b="0"/>
          <a:pathLst>
            <a:path>
              <a:moveTo>
                <a:pt x="0" y="45720"/>
              </a:moveTo>
              <a:lnTo>
                <a:pt x="722122" y="45720"/>
              </a:lnTo>
            </a:path>
          </a:pathLst>
        </a:custGeom>
        <a:noFill/>
        <a:ln w="12700" cap="flat" cmpd="sng" algn="ctr">
          <a:solidFill>
            <a:srgbClr val="999966">
              <a:hueOff val="0"/>
              <a:satOff val="0"/>
              <a:lumOff val="0"/>
              <a:alphaOff val="0"/>
            </a:srgb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solidFill>
              <a:sysClr val="windowText" lastClr="000000">
                <a:hueOff val="0"/>
                <a:satOff val="0"/>
                <a:lumOff val="0"/>
                <a:alphaOff val="0"/>
              </a:sysClr>
            </a:solidFill>
            <a:latin typeface="Rockwell"/>
            <a:ea typeface="+mn-ea"/>
            <a:cs typeface="+mn-cs"/>
          </a:endParaRPr>
        </a:p>
      </dsp:txBody>
      <dsp:txXfrm>
        <a:off x="3708497" y="978322"/>
        <a:ext cx="0" cy="0"/>
      </dsp:txXfrm>
    </dsp:sp>
    <dsp:sp modelId="{FB6AD10D-0170-A941-8C38-590D121EC16D}">
      <dsp:nvSpPr>
        <dsp:cNvPr id="0" name=""/>
        <dsp:cNvSpPr/>
      </dsp:nvSpPr>
      <dsp:spPr>
        <a:xfrm>
          <a:off x="95347" y="274"/>
          <a:ext cx="3272707" cy="1963624"/>
        </a:xfrm>
        <a:prstGeom prst="rect">
          <a:avLst/>
        </a:prstGeom>
        <a:gradFill rotWithShape="0">
          <a:gsLst>
            <a:gs pos="0">
              <a:srgbClr val="999966">
                <a:hueOff val="0"/>
                <a:satOff val="0"/>
                <a:lumOff val="0"/>
                <a:alphaOff val="0"/>
                <a:shade val="40000"/>
                <a:alpha val="100000"/>
                <a:satMod val="150000"/>
                <a:lumMod val="100000"/>
              </a:srgbClr>
            </a:gs>
            <a:gs pos="100000">
              <a:srgbClr val="999966">
                <a:hueOff val="0"/>
                <a:satOff val="0"/>
                <a:lumOff val="0"/>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ysClr val="windowText" lastClr="000000"/>
              </a:solidFill>
              <a:effectLst/>
              <a:latin typeface="Rockwell"/>
              <a:ea typeface="+mn-ea"/>
              <a:cs typeface="+mn-cs"/>
            </a:rPr>
            <a:t>Principal reason for change was the electrical constraints encountered with increasing the frequency of wide synchronous buses</a:t>
          </a:r>
        </a:p>
      </dsp:txBody>
      <dsp:txXfrm>
        <a:off x="95347" y="274"/>
        <a:ext cx="3272707" cy="1963624"/>
      </dsp:txXfrm>
    </dsp:sp>
    <dsp:sp modelId="{7C6C8CC4-8DDC-DB4A-A864-BBAD91FF52D0}">
      <dsp:nvSpPr>
        <dsp:cNvPr id="0" name=""/>
        <dsp:cNvSpPr/>
      </dsp:nvSpPr>
      <dsp:spPr>
        <a:xfrm>
          <a:off x="1731700" y="1962098"/>
          <a:ext cx="4025430" cy="722122"/>
        </a:xfrm>
        <a:custGeom>
          <a:avLst/>
          <a:gdLst/>
          <a:ahLst/>
          <a:cxnLst/>
          <a:rect l="0" t="0" r="0" b="0"/>
          <a:pathLst>
            <a:path>
              <a:moveTo>
                <a:pt x="4025430" y="0"/>
              </a:moveTo>
              <a:lnTo>
                <a:pt x="4025430" y="378161"/>
              </a:lnTo>
              <a:lnTo>
                <a:pt x="0" y="378161"/>
              </a:lnTo>
              <a:lnTo>
                <a:pt x="0" y="722122"/>
              </a:lnTo>
            </a:path>
          </a:pathLst>
        </a:custGeom>
        <a:noFill/>
        <a:ln w="12700" cap="flat" cmpd="sng" algn="ctr">
          <a:solidFill>
            <a:srgbClr val="999966">
              <a:hueOff val="-854369"/>
              <a:satOff val="36567"/>
              <a:lumOff val="2156"/>
              <a:alphaOff val="0"/>
            </a:srgb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solidFill>
              <a:sysClr val="windowText" lastClr="000000">
                <a:hueOff val="0"/>
                <a:satOff val="0"/>
                <a:lumOff val="0"/>
                <a:alphaOff val="0"/>
              </a:sysClr>
            </a:solidFill>
            <a:latin typeface="Rockwell"/>
            <a:ea typeface="+mn-ea"/>
            <a:cs typeface="+mn-cs"/>
          </a:endParaRPr>
        </a:p>
      </dsp:txBody>
      <dsp:txXfrm>
        <a:off x="3642035" y="2319396"/>
        <a:ext cx="0" cy="0"/>
      </dsp:txXfrm>
    </dsp:sp>
    <dsp:sp modelId="{C5C28F71-B6F1-6140-ABE4-F2F8EFEA2A60}">
      <dsp:nvSpPr>
        <dsp:cNvPr id="0" name=""/>
        <dsp:cNvSpPr/>
      </dsp:nvSpPr>
      <dsp:spPr>
        <a:xfrm>
          <a:off x="4120777" y="274"/>
          <a:ext cx="3272707" cy="1963624"/>
        </a:xfrm>
        <a:prstGeom prst="rect">
          <a:avLst/>
        </a:prstGeom>
        <a:gradFill rotWithShape="0">
          <a:gsLst>
            <a:gs pos="0">
              <a:srgbClr val="999966">
                <a:hueOff val="-569579"/>
                <a:satOff val="24378"/>
                <a:lumOff val="1438"/>
                <a:alphaOff val="0"/>
                <a:shade val="40000"/>
                <a:alpha val="100000"/>
                <a:satMod val="150000"/>
                <a:lumMod val="100000"/>
              </a:srgbClr>
            </a:gs>
            <a:gs pos="100000">
              <a:srgbClr val="999966">
                <a:hueOff val="-569579"/>
                <a:satOff val="24378"/>
                <a:lumOff val="1438"/>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rtl="0">
            <a:lnSpc>
              <a:spcPct val="90000"/>
            </a:lnSpc>
            <a:spcBef>
              <a:spcPct val="0"/>
            </a:spcBef>
            <a:spcAft>
              <a:spcPct val="35000"/>
            </a:spcAft>
            <a:buNone/>
          </a:pPr>
          <a:r>
            <a:rPr lang="en-US" sz="1800" b="0" kern="1200" dirty="0">
              <a:solidFill>
                <a:sysClr val="windowText" lastClr="000000"/>
              </a:solidFill>
              <a:effectLst/>
              <a:latin typeface="Rockwell"/>
              <a:ea typeface="+mn-ea"/>
              <a:cs typeface="+mn-cs"/>
            </a:rPr>
            <a:t>At higher and higher data rates it becomes increasingly difficult to perform the synchronization and arbitration functions in a timely fashion</a:t>
          </a:r>
        </a:p>
      </dsp:txBody>
      <dsp:txXfrm>
        <a:off x="4120777" y="274"/>
        <a:ext cx="3272707" cy="1963624"/>
      </dsp:txXfrm>
    </dsp:sp>
    <dsp:sp modelId="{CF1B19A3-10CB-BC46-BEE6-87DE4C2D918F}">
      <dsp:nvSpPr>
        <dsp:cNvPr id="0" name=""/>
        <dsp:cNvSpPr/>
      </dsp:nvSpPr>
      <dsp:spPr>
        <a:xfrm>
          <a:off x="3366254" y="3652713"/>
          <a:ext cx="722122" cy="91440"/>
        </a:xfrm>
        <a:custGeom>
          <a:avLst/>
          <a:gdLst/>
          <a:ahLst/>
          <a:cxnLst/>
          <a:rect l="0" t="0" r="0" b="0"/>
          <a:pathLst>
            <a:path>
              <a:moveTo>
                <a:pt x="0" y="45720"/>
              </a:moveTo>
              <a:lnTo>
                <a:pt x="722122" y="45720"/>
              </a:lnTo>
            </a:path>
          </a:pathLst>
        </a:custGeom>
        <a:noFill/>
        <a:ln w="12700" cap="flat" cmpd="sng" algn="ctr">
          <a:solidFill>
            <a:srgbClr val="999966">
              <a:hueOff val="-1708738"/>
              <a:satOff val="73133"/>
              <a:lumOff val="4313"/>
              <a:alphaOff val="0"/>
            </a:srgb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dirty="0">
            <a:solidFill>
              <a:sysClr val="windowText" lastClr="000000">
                <a:hueOff val="0"/>
                <a:satOff val="0"/>
                <a:lumOff val="0"/>
                <a:alphaOff val="0"/>
              </a:sysClr>
            </a:solidFill>
            <a:latin typeface="Rockwell"/>
            <a:ea typeface="+mn-ea"/>
            <a:cs typeface="+mn-cs"/>
          </a:endParaRPr>
        </a:p>
      </dsp:txBody>
      <dsp:txXfrm>
        <a:off x="3708497" y="3694669"/>
        <a:ext cx="0" cy="0"/>
      </dsp:txXfrm>
    </dsp:sp>
    <dsp:sp modelId="{21465F50-952A-4B49-80A1-8A7E476A9ABC}">
      <dsp:nvSpPr>
        <dsp:cNvPr id="0" name=""/>
        <dsp:cNvSpPr/>
      </dsp:nvSpPr>
      <dsp:spPr>
        <a:xfrm>
          <a:off x="95347" y="2716621"/>
          <a:ext cx="3272707" cy="1963624"/>
        </a:xfrm>
        <a:prstGeom prst="rect">
          <a:avLst/>
        </a:prstGeom>
        <a:gradFill rotWithShape="0">
          <a:gsLst>
            <a:gs pos="0">
              <a:srgbClr val="999966">
                <a:hueOff val="-1139159"/>
                <a:satOff val="48755"/>
                <a:lumOff val="2875"/>
                <a:alphaOff val="0"/>
                <a:shade val="40000"/>
                <a:alpha val="100000"/>
                <a:satMod val="150000"/>
                <a:lumMod val="100000"/>
              </a:srgbClr>
            </a:gs>
            <a:gs pos="100000">
              <a:srgbClr val="999966">
                <a:hueOff val="-1139159"/>
                <a:satOff val="48755"/>
                <a:lumOff val="2875"/>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ysClr val="windowText" lastClr="000000"/>
              </a:solidFill>
              <a:effectLst/>
              <a:latin typeface="Rockwell"/>
              <a:ea typeface="+mn-ea"/>
              <a:cs typeface="+mn-cs"/>
            </a:rPr>
            <a:t>A conventional shared bus on the same chip magnified the difficulties of increasing bus data rate and reducing bus latency to keep up with the processors</a:t>
          </a:r>
        </a:p>
      </dsp:txBody>
      <dsp:txXfrm>
        <a:off x="95347" y="2716621"/>
        <a:ext cx="3272707" cy="1963624"/>
      </dsp:txXfrm>
    </dsp:sp>
    <dsp:sp modelId="{3448E9C8-F176-0341-AC42-1CEFBB051AEF}">
      <dsp:nvSpPr>
        <dsp:cNvPr id="0" name=""/>
        <dsp:cNvSpPr/>
      </dsp:nvSpPr>
      <dsp:spPr>
        <a:xfrm>
          <a:off x="4120777" y="2716621"/>
          <a:ext cx="3272707" cy="1963624"/>
        </a:xfrm>
        <a:prstGeom prst="rect">
          <a:avLst/>
        </a:prstGeom>
        <a:gradFill rotWithShape="0">
          <a:gsLst>
            <a:gs pos="0">
              <a:srgbClr val="999966">
                <a:hueOff val="-1708738"/>
                <a:satOff val="73133"/>
                <a:lumOff val="4313"/>
                <a:alphaOff val="0"/>
                <a:shade val="40000"/>
                <a:alpha val="100000"/>
                <a:satMod val="150000"/>
                <a:lumMod val="100000"/>
              </a:srgbClr>
            </a:gs>
            <a:gs pos="100000">
              <a:srgbClr val="999966">
                <a:hueOff val="-1708738"/>
                <a:satOff val="73133"/>
                <a:lumOff val="4313"/>
                <a:alphaOff val="0"/>
                <a:tint val="70000"/>
                <a:shade val="100000"/>
                <a:alpha val="100000"/>
                <a:satMod val="200000"/>
                <a:lumMod val="100000"/>
              </a:srgbClr>
            </a:gs>
          </a:gsLst>
          <a:lin ang="5400000" scaled="1"/>
        </a:gradFill>
        <a:ln>
          <a:noFill/>
        </a:ln>
        <a:effectLst>
          <a:innerShdw blurRad="50800" dist="25400" dir="13500000">
            <a:srgbClr val="FFFFFF">
              <a:alpha val="75000"/>
            </a:srgbClr>
          </a:innerShdw>
          <a:outerShdw blurRad="63500" dist="25400" dir="5400000" rotWithShape="0">
            <a:srgbClr val="808080">
              <a:alpha val="7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rtl="0">
            <a:lnSpc>
              <a:spcPct val="90000"/>
            </a:lnSpc>
            <a:spcBef>
              <a:spcPct val="0"/>
            </a:spcBef>
            <a:spcAft>
              <a:spcPct val="35000"/>
            </a:spcAft>
            <a:buNone/>
          </a:pPr>
          <a:r>
            <a:rPr lang="en-US" sz="1800" kern="1200" dirty="0">
              <a:solidFill>
                <a:sysClr val="windowText" lastClr="000000"/>
              </a:solidFill>
              <a:effectLst/>
              <a:latin typeface="Rockwell"/>
              <a:ea typeface="+mn-ea"/>
              <a:cs typeface="+mn-cs"/>
            </a:rPr>
            <a:t>Has lower latency, higher data rate, and better scalability</a:t>
          </a:r>
        </a:p>
      </dsp:txBody>
      <dsp:txXfrm>
        <a:off x="4120777" y="2716621"/>
        <a:ext cx="3272707" cy="196362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cycle4#2">
  <dgm:title val=""/>
  <dgm:desc val=""/>
  <dgm:catLst>
    <dgm:cat type="relationship" pri="26000"/>
    <dgm:cat type="cycle" pri="13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4.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466"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defRPr sz="1200"/>
            </a:lvl1pPr>
          </a:lstStyle>
          <a:p>
            <a:endParaRPr lang="en-US" dirty="0"/>
          </a:p>
        </p:txBody>
      </p:sp>
      <p:sp>
        <p:nvSpPr>
          <p:cNvPr id="62467"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lgn="r">
              <a:defRPr sz="1200"/>
            </a:lvl1pPr>
          </a:lstStyle>
          <a:p>
            <a:endParaRPr lang="en-US" dirty="0"/>
          </a:p>
        </p:txBody>
      </p:sp>
      <p:sp>
        <p:nvSpPr>
          <p:cNvPr id="62468"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defRPr sz="1200"/>
            </a:lvl1pPr>
          </a:lstStyle>
          <a:p>
            <a:r>
              <a:rPr lang="en-US"/>
              <a:t>© 2016 Pearson Education, Inc., Upper Saddle River, NJ. All rights reserved.</a:t>
            </a:r>
            <a:endParaRPr lang="en-US" dirty="0"/>
          </a:p>
        </p:txBody>
      </p:sp>
      <p:sp>
        <p:nvSpPr>
          <p:cNvPr id="62469"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lgn="r">
              <a:defRPr sz="1200"/>
            </a:lvl1pPr>
          </a:lstStyle>
          <a:p>
            <a:fld id="{BC627226-B1F1-BB4B-942D-7BCBAF0D2FC7}" type="slidenum">
              <a:rPr lang="en-US"/>
              <a:pPr/>
              <a:t>‹#›</a:t>
            </a:fld>
            <a:endParaRPr lang="en-US" dirty="0"/>
          </a:p>
        </p:txBody>
      </p:sp>
    </p:spTree>
    <p:extLst>
      <p:ext uri="{BB962C8B-B14F-4D97-AF65-F5344CB8AC3E}">
        <p14:creationId xmlns:p14="http://schemas.microsoft.com/office/powerpoint/2010/main" val="738029610"/>
      </p:ext>
    </p:extLst>
  </p:cSld>
  <p:clrMap bg1="lt1" tx1="dk1" bg2="lt2" tx2="dk2" accent1="accent1" accent2="accent2" accent3="accent3" accent4="accent4" accent5="accent5" accent6="accent6" hlink="hlink" folHlink="folHlink"/>
  <p:hf hdr="0" dt="0"/>
</p:handoutMaster>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51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defRPr sz="1200"/>
            </a:lvl1pPr>
          </a:lstStyle>
          <a:p>
            <a:endParaRPr lang="en-US" dirty="0"/>
          </a:p>
        </p:txBody>
      </p:sp>
      <p:sp>
        <p:nvSpPr>
          <p:cNvPr id="6451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lvl1pPr algn="r">
              <a:defRPr sz="1200"/>
            </a:lvl1pPr>
          </a:lstStyle>
          <a:p>
            <a:endParaRPr lang="en-US" dirty="0"/>
          </a:p>
        </p:txBody>
      </p:sp>
      <p:sp>
        <p:nvSpPr>
          <p:cNvPr id="6451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6451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0000" tIns="46800" rIns="90000" bIns="4680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451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defRPr sz="1200"/>
            </a:lvl1pPr>
          </a:lstStyle>
          <a:p>
            <a:r>
              <a:rPr lang="en-US"/>
              <a:t>© 2016 Pearson Education, Inc., Upper Saddle River, NJ. All rights reserved.</a:t>
            </a:r>
            <a:endParaRPr lang="en-US" dirty="0"/>
          </a:p>
        </p:txBody>
      </p:sp>
      <p:sp>
        <p:nvSpPr>
          <p:cNvPr id="6451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0000" tIns="46800" rIns="90000" bIns="46800" numCol="1" anchor="b" anchorCtr="0" compatLnSpc="1">
            <a:prstTxWarp prst="textNoShape">
              <a:avLst/>
            </a:prstTxWarp>
          </a:bodyPr>
          <a:lstStyle>
            <a:lvl1pPr algn="r">
              <a:defRPr sz="1200"/>
            </a:lvl1pPr>
          </a:lstStyle>
          <a:p>
            <a:fld id="{5E8A5BC2-82F1-9743-89FF-AFC7C6D81D1B}" type="slidenum">
              <a:rPr lang="en-US"/>
              <a:pPr/>
              <a:t>‹#›</a:t>
            </a:fld>
            <a:endParaRPr lang="en-US" dirty="0"/>
          </a:p>
        </p:txBody>
      </p:sp>
    </p:spTree>
    <p:extLst>
      <p:ext uri="{BB962C8B-B14F-4D97-AF65-F5344CB8AC3E}">
        <p14:creationId xmlns:p14="http://schemas.microsoft.com/office/powerpoint/2010/main" val="1214684735"/>
      </p:ext>
    </p:extLst>
  </p:cSld>
  <p:clrMap bg1="lt1" tx1="dk1" bg2="lt2" tx2="dk2" accent1="accent1" accent2="accent2" accent3="accent3" accent4="accent4" accent5="accent5" accent6="accent6" hlink="hlink" folHlink="folHlink"/>
  <p:hf hdr="0" dt="0"/>
  <p:notesStyle>
    <a:lvl1pPr algn="l" rtl="0" eaLnBrk="0" fontAlgn="base" hangingPunct="0">
      <a:spcBef>
        <a:spcPct val="30000"/>
      </a:spcBef>
      <a:spcAft>
        <a:spcPct val="0"/>
      </a:spcAft>
      <a:defRPr kumimoji="1" sz="1200" kern="1200">
        <a:solidFill>
          <a:schemeClr val="tx1"/>
        </a:solidFill>
        <a:latin typeface="Times New Roman" pitchFamily="33"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33" charset="0"/>
        <a:ea typeface="ＭＳ Ｐゴシック" pitchFamily="33" charset="-128"/>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33" charset="0"/>
        <a:ea typeface="ＭＳ Ｐゴシック" pitchFamily="33" charset="-128"/>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33" charset="0"/>
        <a:ea typeface="ＭＳ Ｐゴシック" pitchFamily="33" charset="-128"/>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33" charset="0"/>
        <a:ea typeface="ＭＳ Ｐゴシック" pitchFamily="33"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kumimoji="1" lang="en-US" sz="1200" kern="1200" baseline="0" dirty="0">
                <a:solidFill>
                  <a:schemeClr val="tx1"/>
                </a:solidFill>
                <a:latin typeface="Times New Roman" pitchFamily="33" charset="0"/>
                <a:ea typeface="+mn-ea"/>
                <a:cs typeface="+mn-cs"/>
              </a:rPr>
              <a:t>As discussed in Chapter 1, virtually all contemporary computer designs are based</a:t>
            </a:r>
          </a:p>
          <a:p>
            <a:r>
              <a:rPr kumimoji="1" lang="en-US" sz="1200" kern="1200" baseline="0" dirty="0">
                <a:solidFill>
                  <a:schemeClr val="tx1"/>
                </a:solidFill>
                <a:latin typeface="Times New Roman" pitchFamily="33" charset="0"/>
                <a:ea typeface="+mn-ea"/>
                <a:cs typeface="+mn-cs"/>
              </a:rPr>
              <a:t>on concepts developed by John von Neumann at the Institute for Advanced Studies,</a:t>
            </a:r>
          </a:p>
          <a:p>
            <a:r>
              <a:rPr kumimoji="1" lang="en-US" sz="1200" kern="1200" baseline="0" dirty="0">
                <a:solidFill>
                  <a:schemeClr val="tx1"/>
                </a:solidFill>
                <a:latin typeface="Times New Roman" pitchFamily="33" charset="0"/>
                <a:ea typeface="+mn-ea"/>
                <a:cs typeface="+mn-cs"/>
              </a:rPr>
              <a:t>Princeton. Such a design is referred to as the </a:t>
            </a:r>
            <a:r>
              <a:rPr kumimoji="1" lang="en-US" sz="1200" i="1" kern="1200" baseline="0" dirty="0">
                <a:solidFill>
                  <a:schemeClr val="tx1"/>
                </a:solidFill>
                <a:latin typeface="Times New Roman" pitchFamily="33" charset="0"/>
                <a:ea typeface="+mn-ea"/>
                <a:cs typeface="+mn-cs"/>
              </a:rPr>
              <a:t>von Neumann architecture </a:t>
            </a:r>
            <a:r>
              <a:rPr kumimoji="1" lang="en-US" sz="1200" i="0" kern="1200" baseline="0" dirty="0">
                <a:solidFill>
                  <a:schemeClr val="tx1"/>
                </a:solidFill>
                <a:latin typeface="Times New Roman" pitchFamily="33" charset="0"/>
                <a:ea typeface="+mn-ea"/>
                <a:cs typeface="+mn-cs"/>
              </a:rPr>
              <a:t>and is based</a:t>
            </a:r>
          </a:p>
          <a:p>
            <a:r>
              <a:rPr kumimoji="1" lang="en-US" sz="1200" kern="1200" baseline="0" dirty="0">
                <a:solidFill>
                  <a:schemeClr val="tx1"/>
                </a:solidFill>
                <a:latin typeface="Times New Roman" pitchFamily="33" charset="0"/>
                <a:ea typeface="+mn-ea"/>
                <a:cs typeface="+mn-cs"/>
              </a:rPr>
              <a:t>on three key concepts: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Data and instructions are stored in a single read–write memory.</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The contents of this memory are addressable by location, without regard to</a:t>
            </a:r>
          </a:p>
          <a:p>
            <a:r>
              <a:rPr kumimoji="1" lang="en-US" sz="1200" kern="1200" baseline="0" dirty="0">
                <a:solidFill>
                  <a:schemeClr val="tx1"/>
                </a:solidFill>
                <a:latin typeface="Times New Roman" pitchFamily="33" charset="0"/>
                <a:ea typeface="+mn-ea"/>
                <a:cs typeface="+mn-cs"/>
              </a:rPr>
              <a:t>the type of data contained there.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Execution occurs in a sequential fashion (unless explicitly modified) from one</a:t>
            </a:r>
          </a:p>
          <a:p>
            <a:r>
              <a:rPr kumimoji="1" lang="en-US" sz="1200" kern="1200" baseline="0" dirty="0">
                <a:solidFill>
                  <a:schemeClr val="tx1"/>
                </a:solidFill>
                <a:latin typeface="Times New Roman" pitchFamily="33" charset="0"/>
                <a:ea typeface="+mn-ea"/>
                <a:cs typeface="+mn-cs"/>
              </a:rPr>
              <a:t>instruction to the next.</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reasoning behind these concepts was discussed in Chapter 2 but is worth</a:t>
            </a:r>
          </a:p>
          <a:p>
            <a:r>
              <a:rPr kumimoji="1" lang="en-US" sz="1200" kern="1200" baseline="0" dirty="0">
                <a:solidFill>
                  <a:schemeClr val="tx1"/>
                </a:solidFill>
                <a:latin typeface="Times New Roman" pitchFamily="33" charset="0"/>
                <a:ea typeface="+mn-ea"/>
                <a:cs typeface="+mn-cs"/>
              </a:rPr>
              <a:t>summarizing here. There is a small set of basic logic components that can be</a:t>
            </a:r>
          </a:p>
          <a:p>
            <a:r>
              <a:rPr kumimoji="1" lang="en-US" sz="1200" kern="1200" baseline="0" dirty="0">
                <a:solidFill>
                  <a:schemeClr val="tx1"/>
                </a:solidFill>
                <a:latin typeface="Times New Roman" pitchFamily="33" charset="0"/>
                <a:ea typeface="+mn-ea"/>
                <a:cs typeface="+mn-cs"/>
              </a:rPr>
              <a:t>combined in various ways to store binary data and perform arithmetic and logical</a:t>
            </a:r>
          </a:p>
          <a:p>
            <a:r>
              <a:rPr kumimoji="1" lang="en-US" sz="1200" kern="1200" baseline="0" dirty="0">
                <a:solidFill>
                  <a:schemeClr val="tx1"/>
                </a:solidFill>
                <a:latin typeface="Times New Roman" pitchFamily="33" charset="0"/>
                <a:ea typeface="+mn-ea"/>
                <a:cs typeface="+mn-cs"/>
              </a:rPr>
              <a:t>operations on that data. If there is a particular computation to be performed, a</a:t>
            </a:r>
          </a:p>
          <a:p>
            <a:r>
              <a:rPr kumimoji="1" lang="en-US" sz="1200" kern="1200" baseline="0" dirty="0">
                <a:solidFill>
                  <a:schemeClr val="tx1"/>
                </a:solidFill>
                <a:latin typeface="Times New Roman" pitchFamily="33" charset="0"/>
                <a:ea typeface="+mn-ea"/>
                <a:cs typeface="+mn-cs"/>
              </a:rPr>
              <a:t>configuration of logic components designed specifically for that computation could</a:t>
            </a:r>
          </a:p>
          <a:p>
            <a:r>
              <a:rPr kumimoji="1" lang="en-US" sz="1200" kern="1200" baseline="0" dirty="0">
                <a:solidFill>
                  <a:schemeClr val="tx1"/>
                </a:solidFill>
                <a:latin typeface="Times New Roman" pitchFamily="33" charset="0"/>
                <a:ea typeface="+mn-ea"/>
                <a:cs typeface="+mn-cs"/>
              </a:rPr>
              <a:t>be constructed. We can think of the process of connecting the various components</a:t>
            </a:r>
          </a:p>
          <a:p>
            <a:r>
              <a:rPr kumimoji="1" lang="en-US" sz="1200" kern="1200" baseline="0" dirty="0">
                <a:solidFill>
                  <a:schemeClr val="tx1"/>
                </a:solidFill>
                <a:latin typeface="Times New Roman" pitchFamily="33" charset="0"/>
                <a:ea typeface="+mn-ea"/>
                <a:cs typeface="+mn-cs"/>
              </a:rPr>
              <a:t>in the desired configuration as a form of programming. The resulting “program” is</a:t>
            </a:r>
          </a:p>
          <a:p>
            <a:r>
              <a:rPr kumimoji="1" lang="en-US" sz="1200" kern="1200" baseline="0" dirty="0">
                <a:solidFill>
                  <a:schemeClr val="tx1"/>
                </a:solidFill>
                <a:latin typeface="Times New Roman" pitchFamily="33" charset="0"/>
                <a:ea typeface="+mn-ea"/>
                <a:cs typeface="+mn-cs"/>
              </a:rPr>
              <a:t>in the form of hardware and is termed a </a:t>
            </a:r>
            <a:r>
              <a:rPr kumimoji="1" lang="en-US" sz="1200" i="1" kern="1200" baseline="0" dirty="0">
                <a:solidFill>
                  <a:schemeClr val="tx1"/>
                </a:solidFill>
                <a:latin typeface="Times New Roman" pitchFamily="33" charset="0"/>
                <a:ea typeface="+mn-ea"/>
                <a:cs typeface="+mn-cs"/>
              </a:rPr>
              <a:t>hardwired program.</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2</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4E06EC-8C2C-494A-A338-324AC533F03A}" type="slidenum">
              <a:rPr lang="en-US"/>
              <a:pPr/>
              <a:t>11</a:t>
            </a:fld>
            <a:endParaRPr lang="en-US" dirty="0"/>
          </a:p>
        </p:txBody>
      </p:sp>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Figure 3.5 illustrates a partial program execution, showing the relevant</a:t>
            </a:r>
          </a:p>
          <a:p>
            <a:r>
              <a:rPr kumimoji="1" lang="en-US" sz="1200" kern="1200" baseline="0" dirty="0">
                <a:solidFill>
                  <a:schemeClr val="tx1"/>
                </a:solidFill>
                <a:latin typeface="Times New Roman" pitchFamily="33" charset="0"/>
                <a:ea typeface="+mn-ea"/>
                <a:cs typeface="+mn-cs"/>
              </a:rPr>
              <a:t>portions of memory and processor registers. The program fragment shown adds</a:t>
            </a:r>
          </a:p>
          <a:p>
            <a:r>
              <a:rPr kumimoji="1" lang="en-US" sz="1200" kern="1200" baseline="0" dirty="0">
                <a:solidFill>
                  <a:schemeClr val="tx1"/>
                </a:solidFill>
                <a:latin typeface="Times New Roman" pitchFamily="33" charset="0"/>
                <a:ea typeface="+mn-ea"/>
                <a:cs typeface="+mn-cs"/>
              </a:rPr>
              <a:t>the contents of the memory word at address 940 to the contents of the memory</a:t>
            </a:r>
          </a:p>
          <a:p>
            <a:r>
              <a:rPr kumimoji="1" lang="en-US" sz="1200" kern="1200" baseline="0" dirty="0">
                <a:solidFill>
                  <a:schemeClr val="tx1"/>
                </a:solidFill>
                <a:latin typeface="Times New Roman" pitchFamily="33" charset="0"/>
                <a:ea typeface="+mn-ea"/>
                <a:cs typeface="+mn-cs"/>
              </a:rPr>
              <a:t>word at address 941 and stores the result in the latter location. Three instructions,</a:t>
            </a:r>
          </a:p>
          <a:p>
            <a:r>
              <a:rPr kumimoji="1" lang="en-US" sz="1200" kern="1200" baseline="0" dirty="0">
                <a:solidFill>
                  <a:schemeClr val="tx1"/>
                </a:solidFill>
                <a:latin typeface="Times New Roman" pitchFamily="33" charset="0"/>
                <a:ea typeface="+mn-ea"/>
                <a:cs typeface="+mn-cs"/>
              </a:rPr>
              <a:t>which can be described as three fetch and three execute cycles, are required:</a:t>
            </a:r>
          </a:p>
          <a:p>
            <a:endParaRPr kumimoji="1" lang="en-US" sz="1200" b="1" kern="1200" baseline="0" dirty="0">
              <a:solidFill>
                <a:schemeClr val="tx1"/>
              </a:solidFill>
              <a:latin typeface="Times New Roman" pitchFamily="33" charset="0"/>
              <a:ea typeface="+mn-ea"/>
              <a:cs typeface="+mn-cs"/>
            </a:endParaRPr>
          </a:p>
          <a:p>
            <a:r>
              <a:rPr kumimoji="1" lang="en-US" sz="1200" b="0" kern="1200" baseline="0" dirty="0">
                <a:solidFill>
                  <a:schemeClr val="tx1"/>
                </a:solidFill>
                <a:latin typeface="Times New Roman" pitchFamily="33" charset="0"/>
                <a:ea typeface="+mn-ea"/>
                <a:cs typeface="+mn-cs"/>
              </a:rPr>
              <a:t>1. The PC contains 300, the address of the first instruction. This instruction (the</a:t>
            </a:r>
          </a:p>
          <a:p>
            <a:r>
              <a:rPr kumimoji="1" lang="en-US" sz="1200" kern="1200" baseline="0" dirty="0">
                <a:solidFill>
                  <a:schemeClr val="tx1"/>
                </a:solidFill>
                <a:latin typeface="Times New Roman" pitchFamily="33" charset="0"/>
                <a:ea typeface="+mn-ea"/>
                <a:cs typeface="+mn-cs"/>
              </a:rPr>
              <a:t>value 1940 in hexadecimal) is loaded into the instruction register IR, and</a:t>
            </a:r>
          </a:p>
          <a:p>
            <a:r>
              <a:rPr kumimoji="1" lang="en-US" sz="1200" kern="1200" baseline="0" dirty="0">
                <a:solidFill>
                  <a:schemeClr val="tx1"/>
                </a:solidFill>
                <a:latin typeface="Times New Roman" pitchFamily="33" charset="0"/>
                <a:ea typeface="+mn-ea"/>
                <a:cs typeface="+mn-cs"/>
              </a:rPr>
              <a:t>the PC is incremented. Note that this process involves the use of a memory</a:t>
            </a:r>
          </a:p>
          <a:p>
            <a:r>
              <a:rPr kumimoji="1" lang="en-US" sz="1200" kern="1200" baseline="0" dirty="0">
                <a:solidFill>
                  <a:schemeClr val="tx1"/>
                </a:solidFill>
                <a:latin typeface="Times New Roman" pitchFamily="33" charset="0"/>
                <a:ea typeface="+mn-ea"/>
                <a:cs typeface="+mn-cs"/>
              </a:rPr>
              <a:t>address register and a memory buffer register. For simplicity, these intermediate</a:t>
            </a:r>
          </a:p>
          <a:p>
            <a:r>
              <a:rPr kumimoji="1" lang="en-US" sz="1200" kern="1200" baseline="0" dirty="0">
                <a:solidFill>
                  <a:schemeClr val="tx1"/>
                </a:solidFill>
                <a:latin typeface="Times New Roman" pitchFamily="33" charset="0"/>
                <a:ea typeface="+mn-ea"/>
                <a:cs typeface="+mn-cs"/>
              </a:rPr>
              <a:t>registers are ignored.</a:t>
            </a:r>
          </a:p>
          <a:p>
            <a:endParaRPr kumimoji="1" lang="en-US" sz="1200" b="1" kern="1200" baseline="0" dirty="0">
              <a:solidFill>
                <a:schemeClr val="tx1"/>
              </a:solidFill>
              <a:latin typeface="Times New Roman" pitchFamily="33" charset="0"/>
              <a:ea typeface="+mn-ea"/>
              <a:cs typeface="+mn-cs"/>
            </a:endParaRPr>
          </a:p>
          <a:p>
            <a:r>
              <a:rPr kumimoji="1" lang="en-US" sz="1200" b="0" kern="1200" baseline="0" dirty="0">
                <a:solidFill>
                  <a:schemeClr val="tx1"/>
                </a:solidFill>
                <a:latin typeface="Times New Roman" pitchFamily="33" charset="0"/>
                <a:ea typeface="+mn-ea"/>
                <a:cs typeface="+mn-cs"/>
              </a:rPr>
              <a:t>2. The first 4 bits (first hexadecimal digit) in the IR indicate that the AC is to be</a:t>
            </a:r>
          </a:p>
          <a:p>
            <a:r>
              <a:rPr kumimoji="1" lang="en-US" sz="1200" kern="1200" baseline="0" dirty="0">
                <a:solidFill>
                  <a:schemeClr val="tx1"/>
                </a:solidFill>
                <a:latin typeface="Times New Roman" pitchFamily="33" charset="0"/>
                <a:ea typeface="+mn-ea"/>
                <a:cs typeface="+mn-cs"/>
              </a:rPr>
              <a:t>loaded. The remaining 12 bits (three hexadecimal digits) specify the address</a:t>
            </a:r>
          </a:p>
          <a:p>
            <a:r>
              <a:rPr kumimoji="1" lang="en-US" sz="1200" kern="1200" baseline="0" dirty="0">
                <a:solidFill>
                  <a:schemeClr val="tx1"/>
                </a:solidFill>
                <a:latin typeface="Times New Roman" pitchFamily="33" charset="0"/>
                <a:ea typeface="+mn-ea"/>
                <a:cs typeface="+mn-cs"/>
              </a:rPr>
              <a:t>(940) from which data are to be loaded.</a:t>
            </a:r>
          </a:p>
          <a:p>
            <a:endParaRPr kumimoji="1" lang="en-US" sz="1200" b="1" kern="1200" baseline="0" dirty="0">
              <a:solidFill>
                <a:schemeClr val="tx1"/>
              </a:solidFill>
              <a:latin typeface="Times New Roman" pitchFamily="33" charset="0"/>
              <a:ea typeface="+mn-ea"/>
              <a:cs typeface="+mn-cs"/>
            </a:endParaRPr>
          </a:p>
          <a:p>
            <a:r>
              <a:rPr kumimoji="1" lang="en-US" sz="1200" b="0" kern="1200" baseline="0" dirty="0">
                <a:solidFill>
                  <a:schemeClr val="tx1"/>
                </a:solidFill>
                <a:latin typeface="Times New Roman" pitchFamily="33" charset="0"/>
                <a:ea typeface="+mn-ea"/>
                <a:cs typeface="+mn-cs"/>
              </a:rPr>
              <a:t>3. The next instruction (5941) is fetched from location 301, and the PC is</a:t>
            </a:r>
          </a:p>
          <a:p>
            <a:r>
              <a:rPr kumimoji="1" lang="en-US" sz="1200" kern="1200" baseline="0" dirty="0">
                <a:solidFill>
                  <a:schemeClr val="tx1"/>
                </a:solidFill>
                <a:latin typeface="Times New Roman" pitchFamily="33" charset="0"/>
                <a:ea typeface="+mn-ea"/>
                <a:cs typeface="+mn-cs"/>
              </a:rPr>
              <a:t>incremented.</a:t>
            </a:r>
          </a:p>
          <a:p>
            <a:endParaRPr kumimoji="1" lang="en-US" sz="1200" b="1" kern="1200" baseline="0" dirty="0">
              <a:solidFill>
                <a:schemeClr val="tx1"/>
              </a:solidFill>
              <a:latin typeface="Times New Roman" pitchFamily="33" charset="0"/>
              <a:ea typeface="+mn-ea"/>
              <a:cs typeface="+mn-cs"/>
            </a:endParaRPr>
          </a:p>
          <a:p>
            <a:r>
              <a:rPr kumimoji="1" lang="en-US" sz="1200" b="0" kern="1200" baseline="0" dirty="0">
                <a:solidFill>
                  <a:schemeClr val="tx1"/>
                </a:solidFill>
                <a:latin typeface="Times New Roman" pitchFamily="33" charset="0"/>
                <a:ea typeface="+mn-ea"/>
                <a:cs typeface="+mn-cs"/>
              </a:rPr>
              <a:t>4. The old contents of the AC and the contents of location 941 are added, and</a:t>
            </a:r>
          </a:p>
          <a:p>
            <a:r>
              <a:rPr kumimoji="1" lang="en-US" sz="1200" b="0" kern="1200" baseline="0" dirty="0">
                <a:solidFill>
                  <a:schemeClr val="tx1"/>
                </a:solidFill>
                <a:latin typeface="Times New Roman" pitchFamily="33" charset="0"/>
                <a:ea typeface="+mn-ea"/>
                <a:cs typeface="+mn-cs"/>
              </a:rPr>
              <a:t>the result is stored in the AC.</a:t>
            </a:r>
          </a:p>
          <a:p>
            <a:endParaRPr kumimoji="1" lang="en-US" sz="1200" b="1" kern="1200" baseline="0" dirty="0">
              <a:solidFill>
                <a:schemeClr val="tx1"/>
              </a:solidFill>
              <a:latin typeface="Times New Roman" pitchFamily="33" charset="0"/>
              <a:ea typeface="+mn-ea"/>
              <a:cs typeface="+mn-cs"/>
            </a:endParaRPr>
          </a:p>
          <a:p>
            <a:r>
              <a:rPr kumimoji="1" lang="en-US" sz="1200" b="0" kern="1200" baseline="0" dirty="0">
                <a:solidFill>
                  <a:schemeClr val="tx1"/>
                </a:solidFill>
                <a:latin typeface="Times New Roman" pitchFamily="33" charset="0"/>
                <a:ea typeface="+mn-ea"/>
                <a:cs typeface="+mn-cs"/>
              </a:rPr>
              <a:t>5. The next instruction (2941) is fetched from location 302, and the PC is</a:t>
            </a:r>
          </a:p>
          <a:p>
            <a:r>
              <a:rPr kumimoji="1" lang="en-US" sz="1200" kern="1200" baseline="0" dirty="0">
                <a:solidFill>
                  <a:schemeClr val="tx1"/>
                </a:solidFill>
                <a:latin typeface="Times New Roman" pitchFamily="33" charset="0"/>
                <a:ea typeface="+mn-ea"/>
                <a:cs typeface="+mn-cs"/>
              </a:rPr>
              <a:t>incremented.</a:t>
            </a:r>
          </a:p>
          <a:p>
            <a:endParaRPr kumimoji="1" lang="en-US" sz="1200" b="1" kern="1200" baseline="0" dirty="0">
              <a:solidFill>
                <a:schemeClr val="tx1"/>
              </a:solidFill>
              <a:latin typeface="Times New Roman" pitchFamily="33" charset="0"/>
              <a:ea typeface="+mn-ea"/>
              <a:cs typeface="+mn-cs"/>
            </a:endParaRPr>
          </a:p>
          <a:p>
            <a:r>
              <a:rPr kumimoji="1" lang="en-US" sz="1200" b="0" kern="1200" baseline="0" dirty="0">
                <a:solidFill>
                  <a:schemeClr val="tx1"/>
                </a:solidFill>
                <a:latin typeface="Times New Roman" pitchFamily="33" charset="0"/>
                <a:ea typeface="+mn-ea"/>
                <a:cs typeface="+mn-cs"/>
              </a:rPr>
              <a:t>6. The contents of the AC are stored in location 941.</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In this example, three instruction cycles, each consisting of a fetch cycle and an</a:t>
            </a:r>
          </a:p>
          <a:p>
            <a:r>
              <a:rPr kumimoji="1" lang="en-US" sz="1200" kern="1200" baseline="0" dirty="0">
                <a:solidFill>
                  <a:schemeClr val="tx1"/>
                </a:solidFill>
                <a:latin typeface="Times New Roman" pitchFamily="33" charset="0"/>
                <a:ea typeface="+mn-ea"/>
                <a:cs typeface="+mn-cs"/>
              </a:rPr>
              <a:t>execute cycle, are needed to add the contents of location 940 to the contents of 941.</a:t>
            </a:r>
          </a:p>
          <a:p>
            <a:r>
              <a:rPr kumimoji="1" lang="en-US" sz="1200" kern="1200" baseline="0" dirty="0">
                <a:solidFill>
                  <a:schemeClr val="tx1"/>
                </a:solidFill>
                <a:latin typeface="Times New Roman" pitchFamily="33" charset="0"/>
                <a:ea typeface="+mn-ea"/>
                <a:cs typeface="+mn-cs"/>
              </a:rPr>
              <a:t>With a more complex set of instructions, fewer cycles would be needed. Some older</a:t>
            </a:r>
          </a:p>
          <a:p>
            <a:r>
              <a:rPr kumimoji="1" lang="en-US" sz="1200" kern="1200" baseline="0" dirty="0">
                <a:solidFill>
                  <a:schemeClr val="tx1"/>
                </a:solidFill>
                <a:latin typeface="Times New Roman" pitchFamily="33" charset="0"/>
                <a:ea typeface="+mn-ea"/>
                <a:cs typeface="+mn-cs"/>
              </a:rPr>
              <a:t>processors, for example, included instructions that contain more than one memory</a:t>
            </a:r>
          </a:p>
          <a:p>
            <a:r>
              <a:rPr kumimoji="1" lang="en-US" sz="1200" kern="1200" baseline="0" dirty="0">
                <a:solidFill>
                  <a:schemeClr val="tx1"/>
                </a:solidFill>
                <a:latin typeface="Times New Roman" pitchFamily="33" charset="0"/>
                <a:ea typeface="+mn-ea"/>
                <a:cs typeface="+mn-cs"/>
              </a:rPr>
              <a:t>address. Thus, the execution cycle for a particular instruction on such processors could</a:t>
            </a:r>
          </a:p>
          <a:p>
            <a:r>
              <a:rPr kumimoji="1" lang="en-US" sz="1200" kern="1200" baseline="0" dirty="0">
                <a:solidFill>
                  <a:schemeClr val="tx1"/>
                </a:solidFill>
                <a:latin typeface="Times New Roman" pitchFamily="33" charset="0"/>
                <a:ea typeface="+mn-ea"/>
                <a:cs typeface="+mn-cs"/>
              </a:rPr>
              <a:t>involve more than one reference to memory. Also, instead of memory references, an</a:t>
            </a:r>
          </a:p>
          <a:p>
            <a:r>
              <a:rPr kumimoji="1" lang="en-US" sz="1200" kern="1200" baseline="0" dirty="0">
                <a:solidFill>
                  <a:schemeClr val="tx1"/>
                </a:solidFill>
                <a:latin typeface="Times New Roman" pitchFamily="33" charset="0"/>
                <a:ea typeface="+mn-ea"/>
                <a:cs typeface="+mn-cs"/>
              </a:rPr>
              <a:t>instruction may specify an I/O operation.</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FA6D7E0-58B7-F64B-B355-38566347351C}" type="slidenum">
              <a:rPr lang="en-US"/>
              <a:pPr/>
              <a:t>12</a:t>
            </a:fld>
            <a:endParaRPr lang="en-US" dirty="0"/>
          </a:p>
        </p:txBody>
      </p:sp>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Thus, the execution cycle for a particular instruction may involve more than one</a:t>
            </a:r>
          </a:p>
          <a:p>
            <a:r>
              <a:rPr kumimoji="1" lang="en-US" sz="1200" kern="1200" baseline="0" dirty="0">
                <a:solidFill>
                  <a:schemeClr val="tx1"/>
                </a:solidFill>
                <a:latin typeface="Times New Roman" pitchFamily="33" charset="0"/>
                <a:ea typeface="+mn-ea"/>
                <a:cs typeface="+mn-cs"/>
              </a:rPr>
              <a:t>reference to memory. Also, instead of memory references, an instruction may specify</a:t>
            </a:r>
          </a:p>
          <a:p>
            <a:r>
              <a:rPr kumimoji="1" lang="en-US" sz="1200" kern="1200" baseline="0" dirty="0">
                <a:solidFill>
                  <a:schemeClr val="tx1"/>
                </a:solidFill>
                <a:latin typeface="Times New Roman" pitchFamily="33" charset="0"/>
                <a:ea typeface="+mn-ea"/>
                <a:cs typeface="+mn-cs"/>
              </a:rPr>
              <a:t>an I/O operation. With these additional considerations in mind, Figure 3.6 provides</a:t>
            </a:r>
          </a:p>
          <a:p>
            <a:r>
              <a:rPr kumimoji="1" lang="en-US" sz="1200" kern="1200" baseline="0" dirty="0">
                <a:solidFill>
                  <a:schemeClr val="tx1"/>
                </a:solidFill>
                <a:latin typeface="Times New Roman" pitchFamily="33" charset="0"/>
                <a:ea typeface="+mn-ea"/>
                <a:cs typeface="+mn-cs"/>
              </a:rPr>
              <a:t>a more detailed look at the basic instruction cycle of Figure 3.3. The figure is in the</a:t>
            </a:r>
          </a:p>
          <a:p>
            <a:r>
              <a:rPr kumimoji="1" lang="en-US" sz="1200" kern="1200" baseline="0" dirty="0">
                <a:solidFill>
                  <a:schemeClr val="tx1"/>
                </a:solidFill>
                <a:latin typeface="Times New Roman" pitchFamily="33" charset="0"/>
                <a:ea typeface="+mn-ea"/>
                <a:cs typeface="+mn-cs"/>
              </a:rPr>
              <a:t>form of a state diagram. For any given instruction cycle, some states may be null and</a:t>
            </a:r>
          </a:p>
          <a:p>
            <a:r>
              <a:rPr kumimoji="1" lang="en-US" sz="1200" kern="1200" baseline="0" dirty="0">
                <a:solidFill>
                  <a:schemeClr val="tx1"/>
                </a:solidFill>
                <a:latin typeface="Times New Roman" pitchFamily="33" charset="0"/>
                <a:ea typeface="+mn-ea"/>
                <a:cs typeface="+mn-cs"/>
              </a:rPr>
              <a:t>others may be visited more than once. The states can be described as follows: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Instruction address calculation (iac): </a:t>
            </a:r>
            <a:r>
              <a:rPr kumimoji="1" lang="en-US" sz="1200" b="0" kern="1200" baseline="0" dirty="0">
                <a:solidFill>
                  <a:schemeClr val="tx1"/>
                </a:solidFill>
                <a:latin typeface="Times New Roman" pitchFamily="33" charset="0"/>
                <a:ea typeface="+mn-ea"/>
                <a:cs typeface="+mn-cs"/>
              </a:rPr>
              <a:t>Determine the address of the next</a:t>
            </a:r>
          </a:p>
          <a:p>
            <a:r>
              <a:rPr kumimoji="1" lang="en-US" sz="1200" kern="1200" baseline="0" dirty="0">
                <a:solidFill>
                  <a:schemeClr val="tx1"/>
                </a:solidFill>
                <a:latin typeface="Times New Roman" pitchFamily="33" charset="0"/>
                <a:ea typeface="+mn-ea"/>
                <a:cs typeface="+mn-cs"/>
              </a:rPr>
              <a:t>instruction to be executed. Usually, this involves adding a fixed number to</a:t>
            </a:r>
          </a:p>
          <a:p>
            <a:r>
              <a:rPr kumimoji="1" lang="en-US" sz="1200" kern="1200" baseline="0" dirty="0">
                <a:solidFill>
                  <a:schemeClr val="tx1"/>
                </a:solidFill>
                <a:latin typeface="Times New Roman" pitchFamily="33" charset="0"/>
                <a:ea typeface="+mn-ea"/>
                <a:cs typeface="+mn-cs"/>
              </a:rPr>
              <a:t>the address of the previous instruction. For example, if each instruction is 16</a:t>
            </a:r>
          </a:p>
          <a:p>
            <a:r>
              <a:rPr kumimoji="1" lang="en-US" sz="1200" kern="1200" baseline="0" dirty="0">
                <a:solidFill>
                  <a:schemeClr val="tx1"/>
                </a:solidFill>
                <a:latin typeface="Times New Roman" pitchFamily="33" charset="0"/>
                <a:ea typeface="+mn-ea"/>
                <a:cs typeface="+mn-cs"/>
              </a:rPr>
              <a:t>bits long and memory is organized into 16-bit words, then add 1 to the previous</a:t>
            </a:r>
          </a:p>
          <a:p>
            <a:r>
              <a:rPr kumimoji="1" lang="en-US" sz="1200" kern="1200" baseline="0" dirty="0">
                <a:solidFill>
                  <a:schemeClr val="tx1"/>
                </a:solidFill>
                <a:latin typeface="Times New Roman" pitchFamily="33" charset="0"/>
                <a:ea typeface="+mn-ea"/>
                <a:cs typeface="+mn-cs"/>
              </a:rPr>
              <a:t>address. If, instead, memory is organized as individually addressable 8-bit</a:t>
            </a:r>
          </a:p>
          <a:p>
            <a:r>
              <a:rPr kumimoji="1" lang="en-US" sz="1200" kern="1200" baseline="0" dirty="0">
                <a:solidFill>
                  <a:schemeClr val="tx1"/>
                </a:solidFill>
                <a:latin typeface="Times New Roman" pitchFamily="33" charset="0"/>
                <a:ea typeface="+mn-ea"/>
                <a:cs typeface="+mn-cs"/>
              </a:rPr>
              <a:t>bytes, then add 2 to the previous address.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Instruction fetch (if): </a:t>
            </a:r>
            <a:r>
              <a:rPr kumimoji="1" lang="en-US" sz="1200" b="0" kern="1200" baseline="0" dirty="0">
                <a:solidFill>
                  <a:schemeClr val="tx1"/>
                </a:solidFill>
                <a:latin typeface="Times New Roman" pitchFamily="33" charset="0"/>
                <a:ea typeface="+mn-ea"/>
                <a:cs typeface="+mn-cs"/>
              </a:rPr>
              <a:t>Read instruction from its memory location into the</a:t>
            </a:r>
          </a:p>
          <a:p>
            <a:r>
              <a:rPr kumimoji="1" lang="en-US" sz="1200" kern="1200" baseline="0" dirty="0">
                <a:solidFill>
                  <a:schemeClr val="tx1"/>
                </a:solidFill>
                <a:latin typeface="Times New Roman" pitchFamily="33" charset="0"/>
                <a:ea typeface="+mn-ea"/>
                <a:cs typeface="+mn-cs"/>
              </a:rPr>
              <a:t>processor.</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Instruction operation decoding (iod): </a:t>
            </a:r>
            <a:r>
              <a:rPr kumimoji="1" lang="en-US" sz="1200" b="0" kern="1200" baseline="0" dirty="0">
                <a:solidFill>
                  <a:schemeClr val="tx1"/>
                </a:solidFill>
                <a:latin typeface="Times New Roman" pitchFamily="33" charset="0"/>
                <a:ea typeface="+mn-ea"/>
                <a:cs typeface="+mn-cs"/>
              </a:rPr>
              <a:t>Analyze instruction to determine type</a:t>
            </a:r>
          </a:p>
          <a:p>
            <a:r>
              <a:rPr kumimoji="1" lang="en-US" sz="1200" kern="1200" baseline="0" dirty="0">
                <a:solidFill>
                  <a:schemeClr val="tx1"/>
                </a:solidFill>
                <a:latin typeface="Times New Roman" pitchFamily="33" charset="0"/>
                <a:ea typeface="+mn-ea"/>
                <a:cs typeface="+mn-cs"/>
              </a:rPr>
              <a:t>of operation to be performed and operand(s) to be used.</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Operand address calculation (oac): </a:t>
            </a:r>
            <a:r>
              <a:rPr kumimoji="1" lang="en-US" sz="1200" b="0" kern="1200" baseline="0" dirty="0">
                <a:solidFill>
                  <a:schemeClr val="tx1"/>
                </a:solidFill>
                <a:latin typeface="Times New Roman" pitchFamily="33" charset="0"/>
                <a:ea typeface="+mn-ea"/>
                <a:cs typeface="+mn-cs"/>
              </a:rPr>
              <a:t>If the operation involves reference to an</a:t>
            </a:r>
          </a:p>
          <a:p>
            <a:r>
              <a:rPr kumimoji="1" lang="en-US" sz="1200" kern="1200" baseline="0" dirty="0">
                <a:solidFill>
                  <a:schemeClr val="tx1"/>
                </a:solidFill>
                <a:latin typeface="Times New Roman" pitchFamily="33" charset="0"/>
                <a:ea typeface="+mn-ea"/>
                <a:cs typeface="+mn-cs"/>
              </a:rPr>
              <a:t>operand in memory or available via I/O, then determine the address of the</a:t>
            </a:r>
          </a:p>
          <a:p>
            <a:r>
              <a:rPr kumimoji="1" lang="en-US" sz="1200" kern="1200" baseline="0" dirty="0">
                <a:solidFill>
                  <a:schemeClr val="tx1"/>
                </a:solidFill>
                <a:latin typeface="Times New Roman" pitchFamily="33" charset="0"/>
                <a:ea typeface="+mn-ea"/>
                <a:cs typeface="+mn-cs"/>
              </a:rPr>
              <a:t>operand.</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Operand fetch (of): </a:t>
            </a:r>
            <a:r>
              <a:rPr kumimoji="1" lang="en-US" sz="1200" b="0" kern="1200" baseline="0" dirty="0">
                <a:solidFill>
                  <a:schemeClr val="tx1"/>
                </a:solidFill>
                <a:latin typeface="Times New Roman" pitchFamily="33" charset="0"/>
                <a:ea typeface="+mn-ea"/>
                <a:cs typeface="+mn-cs"/>
              </a:rPr>
              <a:t>Fetch the operand from memory or read it in from I/O.</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Data operation (do): </a:t>
            </a:r>
            <a:r>
              <a:rPr kumimoji="1" lang="en-US" sz="1200" b="0" kern="1200" baseline="0" dirty="0">
                <a:solidFill>
                  <a:schemeClr val="tx1"/>
                </a:solidFill>
                <a:latin typeface="Times New Roman" pitchFamily="33" charset="0"/>
                <a:ea typeface="+mn-ea"/>
                <a:cs typeface="+mn-cs"/>
              </a:rPr>
              <a:t>Perform the operation indicated in the instruction.</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Operand store (os): </a:t>
            </a:r>
            <a:r>
              <a:rPr kumimoji="1" lang="en-US" sz="1200" b="0" kern="1200" baseline="0" dirty="0">
                <a:solidFill>
                  <a:schemeClr val="tx1"/>
                </a:solidFill>
                <a:latin typeface="Times New Roman" pitchFamily="33" charset="0"/>
                <a:ea typeface="+mn-ea"/>
                <a:cs typeface="+mn-cs"/>
              </a:rPr>
              <a:t>Write the result into memory or out to I/O.</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States in the upper part of Figure 3.6 involve an exchange between the</a:t>
            </a:r>
          </a:p>
          <a:p>
            <a:r>
              <a:rPr kumimoji="1" lang="en-US" sz="1200" kern="1200" baseline="0" dirty="0">
                <a:solidFill>
                  <a:schemeClr val="tx1"/>
                </a:solidFill>
                <a:latin typeface="Times New Roman" pitchFamily="33" charset="0"/>
                <a:ea typeface="+mn-ea"/>
                <a:cs typeface="+mn-cs"/>
              </a:rPr>
              <a:t>processor and either memory or an I/O module. States in the lower part of the</a:t>
            </a:r>
          </a:p>
          <a:p>
            <a:r>
              <a:rPr kumimoji="1" lang="en-US" sz="1200" kern="1200" baseline="0" dirty="0">
                <a:solidFill>
                  <a:schemeClr val="tx1"/>
                </a:solidFill>
                <a:latin typeface="Times New Roman" pitchFamily="33" charset="0"/>
                <a:ea typeface="+mn-ea"/>
                <a:cs typeface="+mn-cs"/>
              </a:rPr>
              <a:t>diagram involve only internal processor operations. The oac state appears twice,</a:t>
            </a:r>
          </a:p>
          <a:p>
            <a:r>
              <a:rPr kumimoji="1" lang="en-US" sz="1200" kern="1200" baseline="0" dirty="0">
                <a:solidFill>
                  <a:schemeClr val="tx1"/>
                </a:solidFill>
                <a:latin typeface="Times New Roman" pitchFamily="33" charset="0"/>
                <a:ea typeface="+mn-ea"/>
                <a:cs typeface="+mn-cs"/>
              </a:rPr>
              <a:t>because an instruction may involve a read, a write, or both. However, the action performed</a:t>
            </a:r>
          </a:p>
          <a:p>
            <a:r>
              <a:rPr kumimoji="1" lang="en-US" sz="1200" kern="1200" baseline="0" dirty="0">
                <a:solidFill>
                  <a:schemeClr val="tx1"/>
                </a:solidFill>
                <a:latin typeface="Times New Roman" pitchFamily="33" charset="0"/>
                <a:ea typeface="+mn-ea"/>
                <a:cs typeface="+mn-cs"/>
              </a:rPr>
              <a:t>during that state is fundamentally the same in both cases, and so only a single</a:t>
            </a:r>
          </a:p>
          <a:p>
            <a:r>
              <a:rPr kumimoji="1" lang="en-US" sz="1200" kern="1200" baseline="0" dirty="0">
                <a:solidFill>
                  <a:schemeClr val="tx1"/>
                </a:solidFill>
                <a:latin typeface="Times New Roman" pitchFamily="33" charset="0"/>
                <a:ea typeface="+mn-ea"/>
                <a:cs typeface="+mn-cs"/>
              </a:rPr>
              <a:t>state identifier is needed.</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Also note that the diagram allows for multiple operands and multiple results,</a:t>
            </a:r>
          </a:p>
          <a:p>
            <a:r>
              <a:rPr kumimoji="1" lang="en-US" sz="1200" kern="1200" baseline="0" dirty="0">
                <a:solidFill>
                  <a:schemeClr val="tx1"/>
                </a:solidFill>
                <a:latin typeface="Times New Roman" pitchFamily="33" charset="0"/>
                <a:ea typeface="+mn-ea"/>
                <a:cs typeface="+mn-cs"/>
              </a:rPr>
              <a:t>because some instructions on some machines require this. For example, the PDP-11</a:t>
            </a:r>
          </a:p>
          <a:p>
            <a:r>
              <a:rPr kumimoji="1" lang="en-US" sz="1200" kern="1200" baseline="0" dirty="0">
                <a:solidFill>
                  <a:schemeClr val="tx1"/>
                </a:solidFill>
                <a:latin typeface="Times New Roman" pitchFamily="33" charset="0"/>
                <a:ea typeface="+mn-ea"/>
                <a:cs typeface="+mn-cs"/>
              </a:rPr>
              <a:t>instruction ADD A,B results in the following sequence of states: iac, if, iod, oac, of,</a:t>
            </a:r>
          </a:p>
          <a:p>
            <a:r>
              <a:rPr kumimoji="1" lang="en-US" sz="1200" kern="1200" baseline="0" dirty="0">
                <a:solidFill>
                  <a:schemeClr val="tx1"/>
                </a:solidFill>
                <a:latin typeface="Times New Roman" pitchFamily="33" charset="0"/>
                <a:ea typeface="+mn-ea"/>
                <a:cs typeface="+mn-cs"/>
              </a:rPr>
              <a:t>oac, of, do, oac, os.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Finally, on some machines, a single instruction can specify an operation to be performed</a:t>
            </a:r>
          </a:p>
          <a:p>
            <a:r>
              <a:rPr kumimoji="1" lang="en-US" sz="1200" kern="1200" baseline="0" dirty="0">
                <a:solidFill>
                  <a:schemeClr val="tx1"/>
                </a:solidFill>
                <a:latin typeface="Times New Roman" pitchFamily="33" charset="0"/>
                <a:ea typeface="+mn-ea"/>
                <a:cs typeface="+mn-cs"/>
              </a:rPr>
              <a:t>on a vector (one-dimensional array) of numbers or a string (one-dimensional</a:t>
            </a:r>
          </a:p>
          <a:p>
            <a:r>
              <a:rPr kumimoji="1" lang="en-US" sz="1200" kern="1200" baseline="0" dirty="0">
                <a:solidFill>
                  <a:schemeClr val="tx1"/>
                </a:solidFill>
                <a:latin typeface="Times New Roman" pitchFamily="33" charset="0"/>
                <a:ea typeface="+mn-ea"/>
                <a:cs typeface="+mn-cs"/>
              </a:rPr>
              <a:t>array) of characters. As Figure 3.6 indicates, this would involve repetitive operand fetch</a:t>
            </a:r>
          </a:p>
          <a:p>
            <a:r>
              <a:rPr kumimoji="1" lang="en-US" sz="1200" kern="1200" baseline="0" dirty="0">
                <a:solidFill>
                  <a:schemeClr val="tx1"/>
                </a:solidFill>
                <a:latin typeface="Times New Roman" pitchFamily="33" charset="0"/>
                <a:ea typeface="+mn-ea"/>
                <a:cs typeface="+mn-cs"/>
              </a:rPr>
              <a:t>and/or store operations.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kumimoji="1" lang="en-US" sz="1200" kern="1200" baseline="0" dirty="0">
                <a:solidFill>
                  <a:schemeClr val="tx1"/>
                </a:solidFill>
                <a:latin typeface="Times New Roman" pitchFamily="33" charset="0"/>
                <a:ea typeface="+mn-ea"/>
                <a:cs typeface="+mn-cs"/>
              </a:rPr>
              <a:t>Virtually all computers provide a mechanism by which other modules (I/O, memory)</a:t>
            </a:r>
          </a:p>
          <a:p>
            <a:r>
              <a:rPr kumimoji="1" lang="en-US" sz="1200" kern="1200" baseline="0" dirty="0">
                <a:solidFill>
                  <a:schemeClr val="tx1"/>
                </a:solidFill>
                <a:latin typeface="Times New Roman" pitchFamily="33" charset="0"/>
                <a:ea typeface="+mn-ea"/>
                <a:cs typeface="+mn-cs"/>
              </a:rPr>
              <a:t>may </a:t>
            </a:r>
            <a:r>
              <a:rPr kumimoji="1" lang="en-US" sz="1200" b="1" kern="1200" baseline="0" dirty="0">
                <a:solidFill>
                  <a:schemeClr val="tx1"/>
                </a:solidFill>
                <a:latin typeface="Times New Roman" pitchFamily="33" charset="0"/>
                <a:ea typeface="+mn-ea"/>
                <a:cs typeface="+mn-cs"/>
              </a:rPr>
              <a:t>interrupt </a:t>
            </a:r>
            <a:r>
              <a:rPr kumimoji="1" lang="en-US" sz="1200" b="0" kern="1200" baseline="0" dirty="0">
                <a:solidFill>
                  <a:schemeClr val="tx1"/>
                </a:solidFill>
                <a:latin typeface="Times New Roman" pitchFamily="33" charset="0"/>
                <a:ea typeface="+mn-ea"/>
                <a:cs typeface="+mn-cs"/>
              </a:rPr>
              <a:t>the normal processing of the processor. Table 3.1 lists the most common</a:t>
            </a:r>
          </a:p>
          <a:p>
            <a:r>
              <a:rPr kumimoji="1" lang="en-US" sz="1200" kern="1200" baseline="0" dirty="0">
                <a:solidFill>
                  <a:schemeClr val="tx1"/>
                </a:solidFill>
                <a:latin typeface="Times New Roman" pitchFamily="33" charset="0"/>
                <a:ea typeface="+mn-ea"/>
                <a:cs typeface="+mn-cs"/>
              </a:rPr>
              <a:t>classes of interrupts. The specific nature of these interrupts is examined</a:t>
            </a:r>
          </a:p>
          <a:p>
            <a:r>
              <a:rPr kumimoji="1" lang="en-US" sz="1200" kern="1200" baseline="0" dirty="0">
                <a:solidFill>
                  <a:schemeClr val="tx1"/>
                </a:solidFill>
                <a:latin typeface="Times New Roman" pitchFamily="33" charset="0"/>
                <a:ea typeface="+mn-ea"/>
                <a:cs typeface="+mn-cs"/>
              </a:rPr>
              <a:t>later in this book, especially in Chapters 7 and 14. However, we need to introduce the concept</a:t>
            </a:r>
          </a:p>
          <a:p>
            <a:r>
              <a:rPr kumimoji="1" lang="en-US" sz="1200" kern="1200" baseline="0" dirty="0">
                <a:solidFill>
                  <a:schemeClr val="tx1"/>
                </a:solidFill>
                <a:latin typeface="Times New Roman" pitchFamily="33" charset="0"/>
                <a:ea typeface="+mn-ea"/>
                <a:cs typeface="+mn-cs"/>
              </a:rPr>
              <a:t>now to understand more clearly the nature of the instruction cycle and the implications</a:t>
            </a:r>
          </a:p>
          <a:p>
            <a:r>
              <a:rPr kumimoji="1" lang="en-US" sz="1200" kern="1200" baseline="0" dirty="0">
                <a:solidFill>
                  <a:schemeClr val="tx1"/>
                </a:solidFill>
                <a:latin typeface="Times New Roman" pitchFamily="33" charset="0"/>
                <a:ea typeface="+mn-ea"/>
                <a:cs typeface="+mn-cs"/>
              </a:rPr>
              <a:t>of interrupts on the interconnection structure.</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13</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extLst>
      <p:ext uri="{BB962C8B-B14F-4D97-AF65-F5344CB8AC3E}">
        <p14:creationId xmlns:p14="http://schemas.microsoft.com/office/powerpoint/2010/main" val="35245634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4F463A-006A-0B49-9C41-3375E75D6147}" type="slidenum">
              <a:rPr lang="en-US"/>
              <a:pPr/>
              <a:t>14</a:t>
            </a:fld>
            <a:endParaRPr lang="en-US" dirty="0"/>
          </a:p>
        </p:txBody>
      </p:sp>
      <p:sp>
        <p:nvSpPr>
          <p:cNvPr id="77826" name="Rectangle 2"/>
          <p:cNvSpPr>
            <a:spLocks noGrp="1" noRot="1" noChangeAspect="1" noChangeArrowheads="1" noTextEdit="1"/>
          </p:cNvSpPr>
          <p:nvPr>
            <p:ph type="sldImg"/>
          </p:nvPr>
        </p:nvSpPr>
        <p:spPr>
          <a:ln/>
        </p:spPr>
      </p:sp>
      <p:sp>
        <p:nvSpPr>
          <p:cNvPr id="77827"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Interrupts are provided primarily as a way to improve processing efficiency.</a:t>
            </a:r>
          </a:p>
          <a:p>
            <a:r>
              <a:rPr kumimoji="1" lang="en-US" sz="1200" kern="1200" baseline="0" dirty="0">
                <a:solidFill>
                  <a:schemeClr val="tx1"/>
                </a:solidFill>
                <a:latin typeface="Times New Roman" pitchFamily="33" charset="0"/>
                <a:ea typeface="+mn-ea"/>
                <a:cs typeface="+mn-cs"/>
              </a:rPr>
              <a:t>For example, most external devices are much slower than the processor. Suppose</a:t>
            </a:r>
          </a:p>
          <a:p>
            <a:r>
              <a:rPr kumimoji="1" lang="en-US" sz="1200" kern="1200" baseline="0" dirty="0">
                <a:solidFill>
                  <a:schemeClr val="tx1"/>
                </a:solidFill>
                <a:latin typeface="Times New Roman" pitchFamily="33" charset="0"/>
                <a:ea typeface="+mn-ea"/>
                <a:cs typeface="+mn-cs"/>
              </a:rPr>
              <a:t>that the processor is transferring data to a printer using the instruction cycle scheme</a:t>
            </a:r>
          </a:p>
          <a:p>
            <a:r>
              <a:rPr kumimoji="1" lang="en-US" sz="1200" kern="1200" baseline="0" dirty="0">
                <a:solidFill>
                  <a:schemeClr val="tx1"/>
                </a:solidFill>
                <a:latin typeface="Times New Roman" pitchFamily="33" charset="0"/>
                <a:ea typeface="+mn-ea"/>
                <a:cs typeface="+mn-cs"/>
              </a:rPr>
              <a:t>of Figure 3.3. After each write operation, the processor must pause and remain</a:t>
            </a:r>
          </a:p>
          <a:p>
            <a:r>
              <a:rPr kumimoji="1" lang="en-US" sz="1200" kern="1200" baseline="0" dirty="0">
                <a:solidFill>
                  <a:schemeClr val="tx1"/>
                </a:solidFill>
                <a:latin typeface="Times New Roman" pitchFamily="33" charset="0"/>
                <a:ea typeface="+mn-ea"/>
                <a:cs typeface="+mn-cs"/>
              </a:rPr>
              <a:t>idle until the printer catches up. The length of this pause may be on the order of</a:t>
            </a:r>
          </a:p>
          <a:p>
            <a:r>
              <a:rPr kumimoji="1" lang="en-US" sz="1200" kern="1200" baseline="0" dirty="0">
                <a:solidFill>
                  <a:schemeClr val="tx1"/>
                </a:solidFill>
                <a:latin typeface="Times New Roman" pitchFamily="33" charset="0"/>
                <a:ea typeface="+mn-ea"/>
                <a:cs typeface="+mn-cs"/>
              </a:rPr>
              <a:t>many hundreds or even thousands of instruction cycles that do not involve memory.</a:t>
            </a:r>
          </a:p>
          <a:p>
            <a:r>
              <a:rPr kumimoji="1" lang="en-US" sz="1200" kern="1200" baseline="0" dirty="0">
                <a:solidFill>
                  <a:schemeClr val="tx1"/>
                </a:solidFill>
                <a:latin typeface="Times New Roman" pitchFamily="33" charset="0"/>
                <a:ea typeface="+mn-ea"/>
                <a:cs typeface="+mn-cs"/>
              </a:rPr>
              <a:t>Clearly, this is a very wasteful use of the processor.</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Figure 3.7a illustrates this state of affairs. The user program performs a series</a:t>
            </a:r>
          </a:p>
          <a:p>
            <a:r>
              <a:rPr kumimoji="1" lang="en-US" sz="1200" kern="1200" baseline="0" dirty="0">
                <a:solidFill>
                  <a:schemeClr val="tx1"/>
                </a:solidFill>
                <a:latin typeface="Times New Roman" pitchFamily="33" charset="0"/>
                <a:ea typeface="+mn-ea"/>
                <a:cs typeface="+mn-cs"/>
              </a:rPr>
              <a:t>of WRITE calls interleaved with processing. Code segments 1, 2, and 3 refer to</a:t>
            </a:r>
          </a:p>
          <a:p>
            <a:r>
              <a:rPr kumimoji="1" lang="en-US" sz="1200" kern="1200" baseline="0" dirty="0">
                <a:solidFill>
                  <a:schemeClr val="tx1"/>
                </a:solidFill>
                <a:latin typeface="Times New Roman" pitchFamily="33" charset="0"/>
                <a:ea typeface="+mn-ea"/>
                <a:cs typeface="+mn-cs"/>
              </a:rPr>
              <a:t>sequences of instructions that do not involve I/O. The WRITE calls are to an I/O</a:t>
            </a:r>
          </a:p>
          <a:p>
            <a:r>
              <a:rPr kumimoji="1" lang="en-US" sz="1200" kern="1200" baseline="0" dirty="0">
                <a:solidFill>
                  <a:schemeClr val="tx1"/>
                </a:solidFill>
                <a:latin typeface="Times New Roman" pitchFamily="33" charset="0"/>
                <a:ea typeface="+mn-ea"/>
                <a:cs typeface="+mn-cs"/>
              </a:rPr>
              <a:t>program that is a system utility and that will perform the actual I/O operation. The</a:t>
            </a:r>
          </a:p>
          <a:p>
            <a:r>
              <a:rPr kumimoji="1" lang="en-US" sz="1200" kern="1200" baseline="0" dirty="0">
                <a:solidFill>
                  <a:schemeClr val="tx1"/>
                </a:solidFill>
                <a:latin typeface="Times New Roman" pitchFamily="33" charset="0"/>
                <a:ea typeface="+mn-ea"/>
                <a:cs typeface="+mn-cs"/>
              </a:rPr>
              <a:t>I/O program consists of three sections: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 sequence of instructions, labeled 4 in the figure, to prepare for the actual</a:t>
            </a:r>
          </a:p>
          <a:p>
            <a:r>
              <a:rPr kumimoji="1" lang="en-US" sz="1200" kern="1200" baseline="0" dirty="0">
                <a:solidFill>
                  <a:schemeClr val="tx1"/>
                </a:solidFill>
                <a:latin typeface="Times New Roman" pitchFamily="33" charset="0"/>
                <a:ea typeface="+mn-ea"/>
                <a:cs typeface="+mn-cs"/>
              </a:rPr>
              <a:t>I/O operation. This may include copying the data to be output into a special</a:t>
            </a:r>
          </a:p>
          <a:p>
            <a:r>
              <a:rPr kumimoji="1" lang="en-US" sz="1200" kern="1200" baseline="0" dirty="0">
                <a:solidFill>
                  <a:schemeClr val="tx1"/>
                </a:solidFill>
                <a:latin typeface="Times New Roman" pitchFamily="33" charset="0"/>
                <a:ea typeface="+mn-ea"/>
                <a:cs typeface="+mn-cs"/>
              </a:rPr>
              <a:t>buffer and preparing the parameters for a device command.</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The actual I/O command. Without the use of interrupts, once this command is</a:t>
            </a:r>
          </a:p>
          <a:p>
            <a:r>
              <a:rPr kumimoji="1" lang="en-US" sz="1200" kern="1200" baseline="0" dirty="0">
                <a:solidFill>
                  <a:schemeClr val="tx1"/>
                </a:solidFill>
                <a:latin typeface="Times New Roman" pitchFamily="33" charset="0"/>
                <a:ea typeface="+mn-ea"/>
                <a:cs typeface="+mn-cs"/>
              </a:rPr>
              <a:t>issued, the program must wait for the I/O device to perform the requested function</a:t>
            </a:r>
          </a:p>
          <a:p>
            <a:r>
              <a:rPr kumimoji="1" lang="en-US" sz="1200" kern="1200" baseline="0" dirty="0">
                <a:solidFill>
                  <a:schemeClr val="tx1"/>
                </a:solidFill>
                <a:latin typeface="Times New Roman" pitchFamily="33" charset="0"/>
                <a:ea typeface="+mn-ea"/>
                <a:cs typeface="+mn-cs"/>
              </a:rPr>
              <a:t>(or periodically poll the device). The program might wait by simply repeatedly</a:t>
            </a:r>
          </a:p>
          <a:p>
            <a:r>
              <a:rPr kumimoji="1" lang="en-US" sz="1200" kern="1200" baseline="0" dirty="0">
                <a:solidFill>
                  <a:schemeClr val="tx1"/>
                </a:solidFill>
                <a:latin typeface="Times New Roman" pitchFamily="33" charset="0"/>
                <a:ea typeface="+mn-ea"/>
                <a:cs typeface="+mn-cs"/>
              </a:rPr>
              <a:t>performing a test operation to determine if the I/O operation is done.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 sequence of instructions, labeled 5 in the figure, to complete the operation.</a:t>
            </a:r>
          </a:p>
          <a:p>
            <a:r>
              <a:rPr kumimoji="1" lang="en-US" sz="1200" kern="1200" baseline="0" dirty="0">
                <a:solidFill>
                  <a:schemeClr val="tx1"/>
                </a:solidFill>
                <a:latin typeface="Times New Roman" pitchFamily="33" charset="0"/>
                <a:ea typeface="+mn-ea"/>
                <a:cs typeface="+mn-cs"/>
              </a:rPr>
              <a:t>This may include setting a flag indicating the success or failure of the operation.</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Because the I/O operation may take a relatively long time to complete, the I/O</a:t>
            </a:r>
          </a:p>
          <a:p>
            <a:r>
              <a:rPr kumimoji="1" lang="en-US" sz="1200" kern="1200" baseline="0" dirty="0">
                <a:solidFill>
                  <a:schemeClr val="tx1"/>
                </a:solidFill>
                <a:latin typeface="Times New Roman" pitchFamily="33" charset="0"/>
                <a:ea typeface="+mn-ea"/>
                <a:cs typeface="+mn-cs"/>
              </a:rPr>
              <a:t>program is hung up waiting for the operation to complete; hence, the user program</a:t>
            </a:r>
          </a:p>
          <a:p>
            <a:r>
              <a:rPr kumimoji="1" lang="en-US" sz="1200" kern="1200" baseline="0" dirty="0">
                <a:solidFill>
                  <a:schemeClr val="tx1"/>
                </a:solidFill>
                <a:latin typeface="Times New Roman" pitchFamily="33" charset="0"/>
                <a:ea typeface="+mn-ea"/>
                <a:cs typeface="+mn-cs"/>
              </a:rPr>
              <a:t>is stopped at the point of the WRITE call for some considerable period of time.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With interrupts, the processor can</a:t>
            </a:r>
          </a:p>
          <a:p>
            <a:r>
              <a:rPr kumimoji="1" lang="en-US" sz="1200" kern="1200" baseline="0" dirty="0">
                <a:solidFill>
                  <a:schemeClr val="tx1"/>
                </a:solidFill>
                <a:latin typeface="Times New Roman" pitchFamily="33" charset="0"/>
                <a:ea typeface="+mn-ea"/>
                <a:cs typeface="+mn-cs"/>
              </a:rPr>
              <a:t>be engaged in executing other instructions while an I/O operation is in progress.</a:t>
            </a:r>
          </a:p>
          <a:p>
            <a:r>
              <a:rPr kumimoji="1" lang="en-US" sz="1200" kern="1200" baseline="0" dirty="0">
                <a:solidFill>
                  <a:schemeClr val="tx1"/>
                </a:solidFill>
                <a:latin typeface="Times New Roman" pitchFamily="33" charset="0"/>
                <a:ea typeface="+mn-ea"/>
                <a:cs typeface="+mn-cs"/>
              </a:rPr>
              <a:t>Consider the flow of control in Figure 3.7b. As before, the user program reaches a</a:t>
            </a:r>
          </a:p>
          <a:p>
            <a:r>
              <a:rPr kumimoji="1" lang="en-US" sz="1200" kern="1200" baseline="0" dirty="0">
                <a:solidFill>
                  <a:schemeClr val="tx1"/>
                </a:solidFill>
                <a:latin typeface="Times New Roman" pitchFamily="33" charset="0"/>
                <a:ea typeface="+mn-ea"/>
                <a:cs typeface="+mn-cs"/>
              </a:rPr>
              <a:t>point at which it makes a system call in the form of a WRITE call. The I/O program</a:t>
            </a:r>
          </a:p>
          <a:p>
            <a:r>
              <a:rPr kumimoji="1" lang="en-US" sz="1200" kern="1200" baseline="0" dirty="0">
                <a:solidFill>
                  <a:schemeClr val="tx1"/>
                </a:solidFill>
                <a:latin typeface="Times New Roman" pitchFamily="33" charset="0"/>
                <a:ea typeface="+mn-ea"/>
                <a:cs typeface="+mn-cs"/>
              </a:rPr>
              <a:t>that is invoked in this case consists only of the preparation code and the actual I/O</a:t>
            </a:r>
          </a:p>
          <a:p>
            <a:r>
              <a:rPr kumimoji="1" lang="en-US" sz="1200" kern="1200" baseline="0" dirty="0">
                <a:solidFill>
                  <a:schemeClr val="tx1"/>
                </a:solidFill>
                <a:latin typeface="Times New Roman" pitchFamily="33" charset="0"/>
                <a:ea typeface="+mn-ea"/>
                <a:cs typeface="+mn-cs"/>
              </a:rPr>
              <a:t>command. After these few instructions have been executed, control returns to the</a:t>
            </a:r>
          </a:p>
          <a:p>
            <a:r>
              <a:rPr kumimoji="1" lang="en-US" sz="1200" kern="1200" baseline="0" dirty="0">
                <a:solidFill>
                  <a:schemeClr val="tx1"/>
                </a:solidFill>
                <a:latin typeface="Times New Roman" pitchFamily="33" charset="0"/>
                <a:ea typeface="+mn-ea"/>
                <a:cs typeface="+mn-cs"/>
              </a:rPr>
              <a:t>user program. Meanwhile, the external device is busy accepting data from computer</a:t>
            </a:r>
          </a:p>
          <a:p>
            <a:r>
              <a:rPr kumimoji="1" lang="en-US" sz="1200" kern="1200" baseline="0" dirty="0">
                <a:solidFill>
                  <a:schemeClr val="tx1"/>
                </a:solidFill>
                <a:latin typeface="Times New Roman" pitchFamily="33" charset="0"/>
                <a:ea typeface="+mn-ea"/>
                <a:cs typeface="+mn-cs"/>
              </a:rPr>
              <a:t>memory and printing it. This I/O operation is conducted concurrently with the</a:t>
            </a:r>
          </a:p>
          <a:p>
            <a:r>
              <a:rPr kumimoji="1" lang="en-US" sz="1200" kern="1200" baseline="0" dirty="0">
                <a:solidFill>
                  <a:schemeClr val="tx1"/>
                </a:solidFill>
                <a:latin typeface="Times New Roman" pitchFamily="33" charset="0"/>
                <a:ea typeface="+mn-ea"/>
                <a:cs typeface="+mn-cs"/>
              </a:rPr>
              <a:t>execution of instructions in the user program.</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When the external device becomes ready to be serviced—that is, when it is</a:t>
            </a:r>
          </a:p>
          <a:p>
            <a:r>
              <a:rPr kumimoji="1" lang="en-US" sz="1200" kern="1200" baseline="0" dirty="0">
                <a:solidFill>
                  <a:schemeClr val="tx1"/>
                </a:solidFill>
                <a:latin typeface="Times New Roman" pitchFamily="33" charset="0"/>
                <a:ea typeface="+mn-ea"/>
                <a:cs typeface="+mn-cs"/>
              </a:rPr>
              <a:t>ready to accept more data from the processor—the I/O module for that external</a:t>
            </a:r>
          </a:p>
          <a:p>
            <a:r>
              <a:rPr kumimoji="1" lang="en-US" sz="1200" kern="1200" baseline="0" dirty="0">
                <a:solidFill>
                  <a:schemeClr val="tx1"/>
                </a:solidFill>
                <a:latin typeface="Times New Roman" pitchFamily="33" charset="0"/>
                <a:ea typeface="+mn-ea"/>
                <a:cs typeface="+mn-cs"/>
              </a:rPr>
              <a:t>device sends an </a:t>
            </a:r>
            <a:r>
              <a:rPr kumimoji="1" lang="en-US" sz="1200" i="1" kern="1200" baseline="0" dirty="0">
                <a:solidFill>
                  <a:schemeClr val="tx1"/>
                </a:solidFill>
                <a:latin typeface="Times New Roman" pitchFamily="33" charset="0"/>
                <a:ea typeface="+mn-ea"/>
                <a:cs typeface="+mn-cs"/>
              </a:rPr>
              <a:t>interrupt request </a:t>
            </a:r>
            <a:r>
              <a:rPr kumimoji="1" lang="en-US" sz="1200" i="0" kern="1200" baseline="0" dirty="0">
                <a:solidFill>
                  <a:schemeClr val="tx1"/>
                </a:solidFill>
                <a:latin typeface="Times New Roman" pitchFamily="33" charset="0"/>
                <a:ea typeface="+mn-ea"/>
                <a:cs typeface="+mn-cs"/>
              </a:rPr>
              <a:t>signal to the processor. The processor responds by</a:t>
            </a:r>
          </a:p>
          <a:p>
            <a:r>
              <a:rPr kumimoji="1" lang="en-US" sz="1200" kern="1200" baseline="0" dirty="0">
                <a:solidFill>
                  <a:schemeClr val="tx1"/>
                </a:solidFill>
                <a:latin typeface="Times New Roman" pitchFamily="33" charset="0"/>
                <a:ea typeface="+mn-ea"/>
                <a:cs typeface="+mn-cs"/>
              </a:rPr>
              <a:t>suspending operation of the current program, branching off to a program to service</a:t>
            </a:r>
          </a:p>
          <a:p>
            <a:r>
              <a:rPr kumimoji="1" lang="en-US" sz="1200" kern="1200" baseline="0" dirty="0">
                <a:solidFill>
                  <a:schemeClr val="tx1"/>
                </a:solidFill>
                <a:latin typeface="Times New Roman" pitchFamily="33" charset="0"/>
                <a:ea typeface="+mn-ea"/>
                <a:cs typeface="+mn-cs"/>
              </a:rPr>
              <a:t>that particular I/O device, known as an </a:t>
            </a:r>
            <a:r>
              <a:rPr kumimoji="1" lang="en-US" sz="1200" b="1" kern="1200" baseline="0" dirty="0">
                <a:solidFill>
                  <a:schemeClr val="tx1"/>
                </a:solidFill>
                <a:latin typeface="Times New Roman" pitchFamily="33" charset="0"/>
                <a:ea typeface="+mn-ea"/>
                <a:cs typeface="+mn-cs"/>
              </a:rPr>
              <a:t>interrupt handler, </a:t>
            </a:r>
            <a:r>
              <a:rPr kumimoji="1" lang="en-US" sz="1200" b="0" kern="1200" baseline="0" dirty="0">
                <a:solidFill>
                  <a:schemeClr val="tx1"/>
                </a:solidFill>
                <a:latin typeface="Times New Roman" pitchFamily="33" charset="0"/>
                <a:ea typeface="+mn-ea"/>
                <a:cs typeface="+mn-cs"/>
              </a:rPr>
              <a:t>and resuming the original</a:t>
            </a:r>
          </a:p>
          <a:p>
            <a:r>
              <a:rPr kumimoji="1" lang="en-US" sz="1200" kern="1200" baseline="0" dirty="0">
                <a:solidFill>
                  <a:schemeClr val="tx1"/>
                </a:solidFill>
                <a:latin typeface="Times New Roman" pitchFamily="33" charset="0"/>
                <a:ea typeface="+mn-ea"/>
                <a:cs typeface="+mn-cs"/>
              </a:rPr>
              <a:t>execution after the device is serviced. The points at which such interrupts occur are</a:t>
            </a:r>
          </a:p>
          <a:p>
            <a:r>
              <a:rPr kumimoji="1" lang="en-US" sz="1200" kern="1200" baseline="0" dirty="0">
                <a:solidFill>
                  <a:schemeClr val="tx1"/>
                </a:solidFill>
                <a:latin typeface="Times New Roman" pitchFamily="33" charset="0"/>
                <a:ea typeface="+mn-ea"/>
                <a:cs typeface="+mn-cs"/>
              </a:rPr>
              <a:t>indicated by an asterisk in Figure 3.7b.</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Let us try to clarify what is happening in Figure 3.7. We have a user program</a:t>
            </a:r>
          </a:p>
          <a:p>
            <a:r>
              <a:rPr kumimoji="1" lang="en-US" sz="1200" kern="1200" baseline="0" dirty="0">
                <a:solidFill>
                  <a:schemeClr val="tx1"/>
                </a:solidFill>
                <a:latin typeface="Times New Roman" pitchFamily="33" charset="0"/>
                <a:ea typeface="+mn-ea"/>
                <a:cs typeface="+mn-cs"/>
              </a:rPr>
              <a:t>that contains two WRITE commands. There is a segment of code at the beginning,</a:t>
            </a:r>
          </a:p>
          <a:p>
            <a:r>
              <a:rPr kumimoji="1" lang="en-US" sz="1200" kern="1200" baseline="0" dirty="0">
                <a:solidFill>
                  <a:schemeClr val="tx1"/>
                </a:solidFill>
                <a:latin typeface="Times New Roman" pitchFamily="33" charset="0"/>
                <a:ea typeface="+mn-ea"/>
                <a:cs typeface="+mn-cs"/>
              </a:rPr>
              <a:t>then one WRITE command, then a second segment of code, then a second WRITE</a:t>
            </a:r>
          </a:p>
          <a:p>
            <a:r>
              <a:rPr kumimoji="1" lang="en-US" sz="1200" kern="1200" baseline="0" dirty="0">
                <a:solidFill>
                  <a:schemeClr val="tx1"/>
                </a:solidFill>
                <a:latin typeface="Times New Roman" pitchFamily="33" charset="0"/>
                <a:ea typeface="+mn-ea"/>
                <a:cs typeface="+mn-cs"/>
              </a:rPr>
              <a:t>command, then a third and final segment of code. The WRITE command invokes the</a:t>
            </a:r>
          </a:p>
          <a:p>
            <a:r>
              <a:rPr kumimoji="1" lang="en-US" sz="1200" kern="1200" baseline="0" dirty="0">
                <a:solidFill>
                  <a:schemeClr val="tx1"/>
                </a:solidFill>
                <a:latin typeface="Times New Roman" pitchFamily="33" charset="0"/>
                <a:ea typeface="+mn-ea"/>
                <a:cs typeface="+mn-cs"/>
              </a:rPr>
              <a:t>I/O program provided by the OS. Similarly, the I/O program consists of a segment</a:t>
            </a:r>
          </a:p>
          <a:p>
            <a:r>
              <a:rPr kumimoji="1" lang="en-US" sz="1200" kern="1200" baseline="0" dirty="0">
                <a:solidFill>
                  <a:schemeClr val="tx1"/>
                </a:solidFill>
                <a:latin typeface="Times New Roman" pitchFamily="33" charset="0"/>
                <a:ea typeface="+mn-ea"/>
                <a:cs typeface="+mn-cs"/>
              </a:rPr>
              <a:t>of code, followed by an I/O command, followed by another segment of code. The I/O</a:t>
            </a:r>
          </a:p>
          <a:p>
            <a:r>
              <a:rPr kumimoji="1" lang="en-US" sz="1200" kern="1200" baseline="0" dirty="0">
                <a:solidFill>
                  <a:schemeClr val="tx1"/>
                </a:solidFill>
                <a:latin typeface="Times New Roman" pitchFamily="33" charset="0"/>
                <a:ea typeface="+mn-ea"/>
                <a:cs typeface="+mn-cs"/>
              </a:rPr>
              <a:t>command invokes a hardware I/O operation.</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kumimoji="1" lang="en-US" sz="1200" kern="1200" baseline="0" dirty="0">
                <a:solidFill>
                  <a:schemeClr val="tx1"/>
                </a:solidFill>
                <a:latin typeface="Times New Roman" pitchFamily="33" charset="0"/>
                <a:ea typeface="+mn-ea"/>
                <a:cs typeface="+mn-cs"/>
              </a:rPr>
              <a:t>From the point of view of the user program, an interrupt is just that: an interruption</a:t>
            </a:r>
          </a:p>
          <a:p>
            <a:r>
              <a:rPr kumimoji="1" lang="en-US" sz="1200" kern="1200" baseline="0" dirty="0">
                <a:solidFill>
                  <a:schemeClr val="tx1"/>
                </a:solidFill>
                <a:latin typeface="Times New Roman" pitchFamily="33" charset="0"/>
                <a:ea typeface="+mn-ea"/>
                <a:cs typeface="+mn-cs"/>
              </a:rPr>
              <a:t>of the normal sequence of execution. When the interrupt processing is completed,</a:t>
            </a:r>
          </a:p>
          <a:p>
            <a:r>
              <a:rPr kumimoji="1" lang="en-US" sz="1200" kern="1200" baseline="0" dirty="0">
                <a:solidFill>
                  <a:schemeClr val="tx1"/>
                </a:solidFill>
                <a:latin typeface="Times New Roman" pitchFamily="33" charset="0"/>
                <a:ea typeface="+mn-ea"/>
                <a:cs typeface="+mn-cs"/>
              </a:rPr>
              <a:t>execution resumes (Figure 3.8). Thus, the user program does not have to contain any</a:t>
            </a:r>
          </a:p>
          <a:p>
            <a:r>
              <a:rPr kumimoji="1" lang="en-US" sz="1200" kern="1200" baseline="0" dirty="0">
                <a:solidFill>
                  <a:schemeClr val="tx1"/>
                </a:solidFill>
                <a:latin typeface="Times New Roman" pitchFamily="33" charset="0"/>
                <a:ea typeface="+mn-ea"/>
                <a:cs typeface="+mn-cs"/>
              </a:rPr>
              <a:t>special code to accommodate interrupts; the processor and the operating system are</a:t>
            </a:r>
          </a:p>
          <a:p>
            <a:r>
              <a:rPr kumimoji="1" lang="en-US" sz="1200" kern="1200" baseline="0" dirty="0">
                <a:solidFill>
                  <a:schemeClr val="tx1"/>
                </a:solidFill>
                <a:latin typeface="Times New Roman" pitchFamily="33" charset="0"/>
                <a:ea typeface="+mn-ea"/>
                <a:cs typeface="+mn-cs"/>
              </a:rPr>
              <a:t>responsible for suspending the user program and then resuming it at the same point.</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15</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kumimoji="1" lang="en-US" sz="1200" kern="1200" baseline="0" dirty="0">
                <a:solidFill>
                  <a:schemeClr val="tx1"/>
                </a:solidFill>
                <a:latin typeface="Times New Roman" pitchFamily="33" charset="0"/>
                <a:ea typeface="+mn-ea"/>
                <a:cs typeface="+mn-cs"/>
              </a:rPr>
              <a:t>To accommodate interrupts, an </a:t>
            </a:r>
            <a:r>
              <a:rPr kumimoji="1" lang="en-US" sz="1200" i="1" kern="1200" baseline="0" dirty="0">
                <a:solidFill>
                  <a:schemeClr val="tx1"/>
                </a:solidFill>
                <a:latin typeface="Times New Roman" pitchFamily="33" charset="0"/>
                <a:ea typeface="+mn-ea"/>
                <a:cs typeface="+mn-cs"/>
              </a:rPr>
              <a:t>interrupt cycle </a:t>
            </a:r>
            <a:r>
              <a:rPr kumimoji="1" lang="en-US" sz="1200" i="0" kern="1200" baseline="0" dirty="0">
                <a:solidFill>
                  <a:schemeClr val="tx1"/>
                </a:solidFill>
                <a:latin typeface="Times New Roman" pitchFamily="33" charset="0"/>
                <a:ea typeface="+mn-ea"/>
                <a:cs typeface="+mn-cs"/>
              </a:rPr>
              <a:t>is added to the instruction</a:t>
            </a:r>
          </a:p>
          <a:p>
            <a:r>
              <a:rPr kumimoji="1" lang="en-US" sz="1200" kern="1200" baseline="0" dirty="0">
                <a:solidFill>
                  <a:schemeClr val="tx1"/>
                </a:solidFill>
                <a:latin typeface="Times New Roman" pitchFamily="33" charset="0"/>
                <a:ea typeface="+mn-ea"/>
                <a:cs typeface="+mn-cs"/>
              </a:rPr>
              <a:t>cycle, as shown in Figure 3.9. In the interrupt cycle, the processor checks to see if</a:t>
            </a:r>
          </a:p>
          <a:p>
            <a:r>
              <a:rPr kumimoji="1" lang="en-US" sz="1200" kern="1200" baseline="0" dirty="0">
                <a:solidFill>
                  <a:schemeClr val="tx1"/>
                </a:solidFill>
                <a:latin typeface="Times New Roman" pitchFamily="33" charset="0"/>
                <a:ea typeface="+mn-ea"/>
                <a:cs typeface="+mn-cs"/>
              </a:rPr>
              <a:t>any interrupts have occurred, indicated by the presence of an interrupt signal. If no</a:t>
            </a:r>
          </a:p>
          <a:p>
            <a:r>
              <a:rPr kumimoji="1" lang="en-US" sz="1200" kern="1200" baseline="0" dirty="0">
                <a:solidFill>
                  <a:schemeClr val="tx1"/>
                </a:solidFill>
                <a:latin typeface="Times New Roman" pitchFamily="33" charset="0"/>
                <a:ea typeface="+mn-ea"/>
                <a:cs typeface="+mn-cs"/>
              </a:rPr>
              <a:t>interrupts are pending, the processor proceeds to the fetch cycle and fetches the</a:t>
            </a:r>
          </a:p>
          <a:p>
            <a:r>
              <a:rPr kumimoji="1" lang="en-US" sz="1200" kern="1200" baseline="0" dirty="0">
                <a:solidFill>
                  <a:schemeClr val="tx1"/>
                </a:solidFill>
                <a:latin typeface="Times New Roman" pitchFamily="33" charset="0"/>
                <a:ea typeface="+mn-ea"/>
                <a:cs typeface="+mn-cs"/>
              </a:rPr>
              <a:t>next instruction of the current program. If an interrupt is pending, the processor</a:t>
            </a:r>
          </a:p>
          <a:p>
            <a:r>
              <a:rPr kumimoji="1" lang="en-US" sz="1200" kern="1200" baseline="0" dirty="0">
                <a:solidFill>
                  <a:schemeClr val="tx1"/>
                </a:solidFill>
                <a:latin typeface="Times New Roman" pitchFamily="33" charset="0"/>
                <a:ea typeface="+mn-ea"/>
                <a:cs typeface="+mn-cs"/>
              </a:rPr>
              <a:t>does the following:</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It suspends execution of the current program being executed and saves its</a:t>
            </a:r>
          </a:p>
          <a:p>
            <a:r>
              <a:rPr kumimoji="1" lang="en-US" sz="1200" kern="1200" baseline="0" dirty="0">
                <a:solidFill>
                  <a:schemeClr val="tx1"/>
                </a:solidFill>
                <a:latin typeface="Times New Roman" pitchFamily="33" charset="0"/>
                <a:ea typeface="+mn-ea"/>
                <a:cs typeface="+mn-cs"/>
              </a:rPr>
              <a:t>context. This means saving the address of the next instruction to be executed</a:t>
            </a:r>
          </a:p>
          <a:p>
            <a:r>
              <a:rPr kumimoji="1" lang="en-US" sz="1200" kern="1200" baseline="0" dirty="0">
                <a:solidFill>
                  <a:schemeClr val="tx1"/>
                </a:solidFill>
                <a:latin typeface="Times New Roman" pitchFamily="33" charset="0"/>
                <a:ea typeface="+mn-ea"/>
                <a:cs typeface="+mn-cs"/>
              </a:rPr>
              <a:t>(current contents of the program counter) and any other data relevant to the</a:t>
            </a:r>
          </a:p>
          <a:p>
            <a:r>
              <a:rPr kumimoji="1" lang="en-US" sz="1200" kern="1200" baseline="0" dirty="0">
                <a:solidFill>
                  <a:schemeClr val="tx1"/>
                </a:solidFill>
                <a:latin typeface="Times New Roman" pitchFamily="33" charset="0"/>
                <a:ea typeface="+mn-ea"/>
                <a:cs typeface="+mn-cs"/>
              </a:rPr>
              <a:t>processor’s current activity.</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It sets the program counter to the starting address of an </a:t>
            </a:r>
            <a:r>
              <a:rPr kumimoji="1" lang="en-US" sz="1200" i="1" kern="1200" baseline="0" dirty="0">
                <a:solidFill>
                  <a:schemeClr val="tx1"/>
                </a:solidFill>
                <a:latin typeface="Times New Roman" pitchFamily="33" charset="0"/>
                <a:ea typeface="+mn-ea"/>
                <a:cs typeface="+mn-cs"/>
              </a:rPr>
              <a:t>interrupt handler routine.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processor now proceeds to the fetch cycle and fetches the first instruction</a:t>
            </a:r>
          </a:p>
          <a:p>
            <a:r>
              <a:rPr kumimoji="1" lang="en-US" sz="1200" kern="1200" baseline="0" dirty="0">
                <a:solidFill>
                  <a:schemeClr val="tx1"/>
                </a:solidFill>
                <a:latin typeface="Times New Roman" pitchFamily="33" charset="0"/>
                <a:ea typeface="+mn-ea"/>
                <a:cs typeface="+mn-cs"/>
              </a:rPr>
              <a:t>in the interrupt handler program, which will service the interrupt. The interrupt</a:t>
            </a:r>
          </a:p>
          <a:p>
            <a:r>
              <a:rPr kumimoji="1" lang="en-US" sz="1200" kern="1200" baseline="0" dirty="0">
                <a:solidFill>
                  <a:schemeClr val="tx1"/>
                </a:solidFill>
                <a:latin typeface="Times New Roman" pitchFamily="33" charset="0"/>
                <a:ea typeface="+mn-ea"/>
                <a:cs typeface="+mn-cs"/>
              </a:rPr>
              <a:t>handler program is generally part of the operating system. Typically, this program</a:t>
            </a:r>
          </a:p>
          <a:p>
            <a:r>
              <a:rPr kumimoji="1" lang="en-US" sz="1200" kern="1200" baseline="0" dirty="0">
                <a:solidFill>
                  <a:schemeClr val="tx1"/>
                </a:solidFill>
                <a:latin typeface="Times New Roman" pitchFamily="33" charset="0"/>
                <a:ea typeface="+mn-ea"/>
                <a:cs typeface="+mn-cs"/>
              </a:rPr>
              <a:t>determines the nature of the interrupt and performs whatever actions are needed.</a:t>
            </a:r>
          </a:p>
          <a:p>
            <a:r>
              <a:rPr kumimoji="1" lang="en-US" sz="1200" kern="1200" baseline="0" dirty="0">
                <a:solidFill>
                  <a:schemeClr val="tx1"/>
                </a:solidFill>
                <a:latin typeface="Times New Roman" pitchFamily="33" charset="0"/>
                <a:ea typeface="+mn-ea"/>
                <a:cs typeface="+mn-cs"/>
              </a:rPr>
              <a:t>In the example we have been using, the handler determines which I/O module</a:t>
            </a:r>
          </a:p>
          <a:p>
            <a:r>
              <a:rPr kumimoji="1" lang="en-US" sz="1200" kern="1200" baseline="0" dirty="0">
                <a:solidFill>
                  <a:schemeClr val="tx1"/>
                </a:solidFill>
                <a:latin typeface="Times New Roman" pitchFamily="33" charset="0"/>
                <a:ea typeface="+mn-ea"/>
                <a:cs typeface="+mn-cs"/>
              </a:rPr>
              <a:t>generated the interrupt and may branch to a program that will write more data out</a:t>
            </a:r>
          </a:p>
          <a:p>
            <a:r>
              <a:rPr kumimoji="1" lang="en-US" sz="1200" kern="1200" baseline="0" dirty="0">
                <a:solidFill>
                  <a:schemeClr val="tx1"/>
                </a:solidFill>
                <a:latin typeface="Times New Roman" pitchFamily="33" charset="0"/>
                <a:ea typeface="+mn-ea"/>
                <a:cs typeface="+mn-cs"/>
              </a:rPr>
              <a:t>to that I/O module. When the interrupt handler routine is completed, the processor</a:t>
            </a:r>
          </a:p>
          <a:p>
            <a:r>
              <a:rPr kumimoji="1" lang="en-US" sz="1200" kern="1200" baseline="0" dirty="0">
                <a:solidFill>
                  <a:schemeClr val="tx1"/>
                </a:solidFill>
                <a:latin typeface="Times New Roman" pitchFamily="33" charset="0"/>
                <a:ea typeface="+mn-ea"/>
                <a:cs typeface="+mn-cs"/>
              </a:rPr>
              <a:t>can resume execution of the user program at the point of interruption.</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It is clear that there is some overhead involved in this process. Extra instructions</a:t>
            </a:r>
          </a:p>
          <a:p>
            <a:r>
              <a:rPr kumimoji="1" lang="en-US" sz="1200" kern="1200" baseline="0" dirty="0">
                <a:solidFill>
                  <a:schemeClr val="tx1"/>
                </a:solidFill>
                <a:latin typeface="Times New Roman" pitchFamily="33" charset="0"/>
                <a:ea typeface="+mn-ea"/>
                <a:cs typeface="+mn-cs"/>
              </a:rPr>
              <a:t>must be executed (in the interrupt handler) to determine the nature of the interrupt</a:t>
            </a:r>
          </a:p>
          <a:p>
            <a:r>
              <a:rPr kumimoji="1" lang="en-US" sz="1200" kern="1200" baseline="0" dirty="0">
                <a:solidFill>
                  <a:schemeClr val="tx1"/>
                </a:solidFill>
                <a:latin typeface="Times New Roman" pitchFamily="33" charset="0"/>
                <a:ea typeface="+mn-ea"/>
                <a:cs typeface="+mn-cs"/>
              </a:rPr>
              <a:t>and to decide on the appropriate action. Nevertheless, because of the relatively large</a:t>
            </a:r>
          </a:p>
          <a:p>
            <a:r>
              <a:rPr kumimoji="1" lang="en-US" sz="1200" kern="1200" baseline="0" dirty="0">
                <a:solidFill>
                  <a:schemeClr val="tx1"/>
                </a:solidFill>
                <a:latin typeface="Times New Roman" pitchFamily="33" charset="0"/>
                <a:ea typeface="+mn-ea"/>
                <a:cs typeface="+mn-cs"/>
              </a:rPr>
              <a:t>amount of time that would be wasted by simply waiting on an I/O operation, the</a:t>
            </a:r>
          </a:p>
          <a:p>
            <a:r>
              <a:rPr kumimoji="1" lang="en-US" sz="1200" kern="1200" baseline="0" dirty="0">
                <a:solidFill>
                  <a:schemeClr val="tx1"/>
                </a:solidFill>
                <a:latin typeface="Times New Roman" pitchFamily="33" charset="0"/>
                <a:ea typeface="+mn-ea"/>
                <a:cs typeface="+mn-cs"/>
              </a:rPr>
              <a:t>processor can be employed much more efficiently with the use of interrupts.</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16</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kumimoji="1" lang="en-US" sz="1200" kern="1200" baseline="0" dirty="0">
                <a:solidFill>
                  <a:schemeClr val="tx1"/>
                </a:solidFill>
                <a:latin typeface="Times New Roman" pitchFamily="33" charset="0"/>
                <a:ea typeface="+mn-ea"/>
                <a:cs typeface="+mn-cs"/>
              </a:rPr>
              <a:t>To appreciate the gain in efficiency, consider Figure 3.10, which is a timing diagram</a:t>
            </a:r>
          </a:p>
          <a:p>
            <a:r>
              <a:rPr kumimoji="1" lang="en-US" sz="1200" kern="1200" baseline="0" dirty="0">
                <a:solidFill>
                  <a:schemeClr val="tx1"/>
                </a:solidFill>
                <a:latin typeface="Times New Roman" pitchFamily="33" charset="0"/>
                <a:ea typeface="+mn-ea"/>
                <a:cs typeface="+mn-cs"/>
              </a:rPr>
              <a:t>based on the flow of control in Figures 3.7a and 3.7b. In this figure, user program</a:t>
            </a:r>
          </a:p>
          <a:p>
            <a:r>
              <a:rPr kumimoji="1" lang="en-US" sz="1200" kern="1200" baseline="0" dirty="0">
                <a:solidFill>
                  <a:schemeClr val="tx1"/>
                </a:solidFill>
                <a:latin typeface="Times New Roman" pitchFamily="33" charset="0"/>
                <a:ea typeface="+mn-ea"/>
                <a:cs typeface="+mn-cs"/>
              </a:rPr>
              <a:t>code segments are shaded green, and I/O program code segments are shaded</a:t>
            </a:r>
          </a:p>
          <a:p>
            <a:r>
              <a:rPr kumimoji="1" lang="en-US" sz="1200" kern="1200" baseline="0" dirty="0">
                <a:solidFill>
                  <a:schemeClr val="tx1"/>
                </a:solidFill>
                <a:latin typeface="Times New Roman" pitchFamily="33" charset="0"/>
                <a:ea typeface="+mn-ea"/>
                <a:cs typeface="+mn-cs"/>
              </a:rPr>
              <a:t>gray. Figure 3.10a shows the case in which interrupts are not used. The processor must</a:t>
            </a:r>
          </a:p>
          <a:p>
            <a:r>
              <a:rPr kumimoji="1" lang="en-US" sz="1200" kern="1200" baseline="0" dirty="0">
                <a:solidFill>
                  <a:schemeClr val="tx1"/>
                </a:solidFill>
                <a:latin typeface="Times New Roman" pitchFamily="33" charset="0"/>
                <a:ea typeface="+mn-ea"/>
                <a:cs typeface="+mn-cs"/>
              </a:rPr>
              <a:t>wait while an I/O operation is performed.</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Figures 3.7b and 3.10b assume that the time required for the I/O operation is</a:t>
            </a:r>
          </a:p>
          <a:p>
            <a:r>
              <a:rPr kumimoji="1" lang="en-US" sz="1200" kern="1200" baseline="0" dirty="0">
                <a:solidFill>
                  <a:schemeClr val="tx1"/>
                </a:solidFill>
                <a:latin typeface="Times New Roman" pitchFamily="33" charset="0"/>
                <a:ea typeface="+mn-ea"/>
                <a:cs typeface="+mn-cs"/>
              </a:rPr>
              <a:t>relatively short: less than the time to complete the execution of instructions between write</a:t>
            </a:r>
          </a:p>
          <a:p>
            <a:r>
              <a:rPr kumimoji="1" lang="en-US" sz="1200" kern="1200" baseline="0" dirty="0">
                <a:solidFill>
                  <a:schemeClr val="tx1"/>
                </a:solidFill>
                <a:latin typeface="Times New Roman" pitchFamily="33" charset="0"/>
                <a:ea typeface="+mn-ea"/>
                <a:cs typeface="+mn-cs"/>
              </a:rPr>
              <a:t>operations in the user program. In this case, the segment of code labeled code segment</a:t>
            </a:r>
          </a:p>
          <a:p>
            <a:r>
              <a:rPr kumimoji="1" lang="en-US" sz="1200" kern="1200" baseline="0" dirty="0">
                <a:solidFill>
                  <a:schemeClr val="tx1"/>
                </a:solidFill>
                <a:latin typeface="Times New Roman" pitchFamily="33" charset="0"/>
                <a:ea typeface="+mn-ea"/>
                <a:cs typeface="+mn-cs"/>
              </a:rPr>
              <a:t>2 is interrupted. A portion of the code (2a) executes (while the I/O operation is performed)</a:t>
            </a:r>
          </a:p>
          <a:p>
            <a:r>
              <a:rPr kumimoji="1" lang="en-US" sz="1200" kern="1200" baseline="0" dirty="0">
                <a:solidFill>
                  <a:schemeClr val="tx1"/>
                </a:solidFill>
                <a:latin typeface="Times New Roman" pitchFamily="33" charset="0"/>
                <a:ea typeface="+mn-ea"/>
                <a:cs typeface="+mn-cs"/>
              </a:rPr>
              <a:t>and then the interrupt occurs (upon the completion of the I/O operation). After</a:t>
            </a:r>
          </a:p>
          <a:p>
            <a:r>
              <a:rPr kumimoji="1" lang="en-US" sz="1200" kern="1200" baseline="0" dirty="0">
                <a:solidFill>
                  <a:schemeClr val="tx1"/>
                </a:solidFill>
                <a:latin typeface="Times New Roman" pitchFamily="33" charset="0"/>
                <a:ea typeface="+mn-ea"/>
                <a:cs typeface="+mn-cs"/>
              </a:rPr>
              <a:t>the interrupt is serviced, execution resumes with the remainder of code segment 2 (2b).</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17</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kumimoji="1" lang="en-US" sz="1200" kern="1200" baseline="0" dirty="0">
                <a:solidFill>
                  <a:schemeClr val="tx1"/>
                </a:solidFill>
                <a:latin typeface="Times New Roman" pitchFamily="33" charset="0"/>
                <a:ea typeface="+mn-ea"/>
                <a:cs typeface="+mn-cs"/>
              </a:rPr>
              <a:t>The more typical case, especially for a slow device such as a printer, is that the</a:t>
            </a:r>
          </a:p>
          <a:p>
            <a:r>
              <a:rPr kumimoji="1" lang="en-US" sz="1200" kern="1200" baseline="0" dirty="0">
                <a:solidFill>
                  <a:schemeClr val="tx1"/>
                </a:solidFill>
                <a:latin typeface="Times New Roman" pitchFamily="33" charset="0"/>
                <a:ea typeface="+mn-ea"/>
                <a:cs typeface="+mn-cs"/>
              </a:rPr>
              <a:t>I/O operation will take much more time than executing a sequence of user instructions.</a:t>
            </a:r>
          </a:p>
          <a:p>
            <a:r>
              <a:rPr kumimoji="1" lang="en-US" sz="1200" kern="1200" baseline="0" dirty="0">
                <a:solidFill>
                  <a:schemeClr val="tx1"/>
                </a:solidFill>
                <a:latin typeface="Times New Roman" pitchFamily="33" charset="0"/>
                <a:ea typeface="+mn-ea"/>
                <a:cs typeface="+mn-cs"/>
              </a:rPr>
              <a:t>Figure 3.7c indicates this state of affairs. In this case, the user program reaches</a:t>
            </a:r>
          </a:p>
          <a:p>
            <a:r>
              <a:rPr kumimoji="1" lang="en-US" sz="1200" kern="1200" baseline="0" dirty="0">
                <a:solidFill>
                  <a:schemeClr val="tx1"/>
                </a:solidFill>
                <a:latin typeface="Times New Roman" pitchFamily="33" charset="0"/>
                <a:ea typeface="+mn-ea"/>
                <a:cs typeface="+mn-cs"/>
              </a:rPr>
              <a:t>the second WRITE call before the I/O operation spawned by the first call is complete.</a:t>
            </a:r>
          </a:p>
          <a:p>
            <a:r>
              <a:rPr kumimoji="1" lang="en-US" sz="1200" kern="1200" baseline="0" dirty="0">
                <a:solidFill>
                  <a:schemeClr val="tx1"/>
                </a:solidFill>
                <a:latin typeface="Times New Roman" pitchFamily="33" charset="0"/>
                <a:ea typeface="+mn-ea"/>
                <a:cs typeface="+mn-cs"/>
              </a:rPr>
              <a:t>The result is that the user program is hung up at that point. When the preceding</a:t>
            </a:r>
          </a:p>
          <a:p>
            <a:r>
              <a:rPr kumimoji="1" lang="en-US" sz="1200" kern="1200" baseline="0" dirty="0">
                <a:solidFill>
                  <a:schemeClr val="tx1"/>
                </a:solidFill>
                <a:latin typeface="Times New Roman" pitchFamily="33" charset="0"/>
                <a:ea typeface="+mn-ea"/>
                <a:cs typeface="+mn-cs"/>
              </a:rPr>
              <a:t>I/O operation is completed, this new WRITE call may be processed, and a new</a:t>
            </a:r>
          </a:p>
          <a:p>
            <a:r>
              <a:rPr kumimoji="1" lang="en-US" sz="1200" kern="1200" baseline="0" dirty="0">
                <a:solidFill>
                  <a:schemeClr val="tx1"/>
                </a:solidFill>
                <a:latin typeface="Times New Roman" pitchFamily="33" charset="0"/>
                <a:ea typeface="+mn-ea"/>
                <a:cs typeface="+mn-cs"/>
              </a:rPr>
              <a:t>I/O operation may be started. Figure 3.11 shows the timing for this situation with</a:t>
            </a:r>
          </a:p>
          <a:p>
            <a:r>
              <a:rPr kumimoji="1" lang="en-US" sz="1200" kern="1200" baseline="0" dirty="0">
                <a:solidFill>
                  <a:schemeClr val="tx1"/>
                </a:solidFill>
                <a:latin typeface="Times New Roman" pitchFamily="33" charset="0"/>
                <a:ea typeface="+mn-ea"/>
                <a:cs typeface="+mn-cs"/>
              </a:rPr>
              <a:t>and without the use of interrupts. We can see that there is still a gain in efficiency</a:t>
            </a:r>
          </a:p>
          <a:p>
            <a:r>
              <a:rPr kumimoji="1" lang="en-US" sz="1200" kern="1200" baseline="0" dirty="0">
                <a:solidFill>
                  <a:schemeClr val="tx1"/>
                </a:solidFill>
                <a:latin typeface="Times New Roman" pitchFamily="33" charset="0"/>
                <a:ea typeface="+mn-ea"/>
                <a:cs typeface="+mn-cs"/>
              </a:rPr>
              <a:t>because part of the time during which the I/O operation is under way overlaps with</a:t>
            </a:r>
          </a:p>
          <a:p>
            <a:r>
              <a:rPr kumimoji="1" lang="en-US" sz="1200" kern="1200" baseline="0" dirty="0">
                <a:solidFill>
                  <a:schemeClr val="tx1"/>
                </a:solidFill>
                <a:latin typeface="Times New Roman" pitchFamily="33" charset="0"/>
                <a:ea typeface="+mn-ea"/>
                <a:cs typeface="+mn-cs"/>
              </a:rPr>
              <a:t>the execution of user instructions.</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18</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369FD7A-68AE-2246-9696-D286D4DC51B8}" type="slidenum">
              <a:rPr lang="en-US"/>
              <a:pPr/>
              <a:t>19</a:t>
            </a:fld>
            <a:endParaRPr lang="en-US" dirty="0"/>
          </a:p>
        </p:txBody>
      </p:sp>
      <p:sp>
        <p:nvSpPr>
          <p:cNvPr id="79874" name="Rectangle 2"/>
          <p:cNvSpPr>
            <a:spLocks noGrp="1" noRot="1" noChangeAspect="1" noChangeArrowheads="1" noTextEdit="1"/>
          </p:cNvSpPr>
          <p:nvPr>
            <p:ph type="sldImg"/>
          </p:nvPr>
        </p:nvSpPr>
        <p:spPr>
          <a:ln/>
        </p:spPr>
      </p:sp>
      <p:sp>
        <p:nvSpPr>
          <p:cNvPr id="79875"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Figure 3.12 shows a revised instruction cycle state diagram that includes</a:t>
            </a:r>
          </a:p>
          <a:p>
            <a:r>
              <a:rPr kumimoji="1" lang="en-US" sz="1200" kern="1200" baseline="0" dirty="0">
                <a:solidFill>
                  <a:schemeClr val="tx1"/>
                </a:solidFill>
                <a:latin typeface="Times New Roman" pitchFamily="33" charset="0"/>
                <a:ea typeface="+mn-ea"/>
                <a:cs typeface="+mn-cs"/>
              </a:rPr>
              <a:t>interrupt cycle processing.</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0A094A4-3155-A841-ACC2-3971B4768073}" type="slidenum">
              <a:rPr lang="en-US"/>
              <a:pPr/>
              <a:t>20</a:t>
            </a:fld>
            <a:endParaRPr lang="en-US" dirty="0"/>
          </a:p>
        </p:txBody>
      </p:sp>
      <p:sp>
        <p:nvSpPr>
          <p:cNvPr id="81922" name="Rectangle 2"/>
          <p:cNvSpPr>
            <a:spLocks noGrp="1" noRot="1" noChangeAspect="1" noChangeArrowheads="1" noTextEdit="1"/>
          </p:cNvSpPr>
          <p:nvPr>
            <p:ph type="sldImg"/>
          </p:nvPr>
        </p:nvSpPr>
        <p:spPr>
          <a:ln/>
        </p:spPr>
      </p:sp>
      <p:sp>
        <p:nvSpPr>
          <p:cNvPr id="81923"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Two approaches can be taken to dealing with multiple interrupts. The first is to</a:t>
            </a:r>
          </a:p>
          <a:p>
            <a:r>
              <a:rPr kumimoji="1" lang="en-US" sz="1200" kern="1200" baseline="0" dirty="0">
                <a:solidFill>
                  <a:schemeClr val="tx1"/>
                </a:solidFill>
                <a:latin typeface="Times New Roman" pitchFamily="33" charset="0"/>
                <a:ea typeface="+mn-ea"/>
                <a:cs typeface="+mn-cs"/>
              </a:rPr>
              <a:t>disable interrupts while an interrupt is being processed. A </a:t>
            </a:r>
            <a:r>
              <a:rPr kumimoji="1" lang="en-US" sz="1200" b="1" kern="1200" baseline="0" dirty="0">
                <a:solidFill>
                  <a:schemeClr val="tx1"/>
                </a:solidFill>
                <a:latin typeface="Times New Roman" pitchFamily="33" charset="0"/>
                <a:ea typeface="+mn-ea"/>
                <a:cs typeface="+mn-cs"/>
              </a:rPr>
              <a:t>disabled interrupt </a:t>
            </a:r>
            <a:r>
              <a:rPr kumimoji="1" lang="en-US" sz="1200" b="0" kern="1200" baseline="0" dirty="0">
                <a:solidFill>
                  <a:schemeClr val="tx1"/>
                </a:solidFill>
                <a:latin typeface="Times New Roman" pitchFamily="33" charset="0"/>
                <a:ea typeface="+mn-ea"/>
                <a:cs typeface="+mn-cs"/>
              </a:rPr>
              <a:t>simply</a:t>
            </a:r>
          </a:p>
          <a:p>
            <a:r>
              <a:rPr kumimoji="1" lang="en-US" sz="1200" kern="1200" baseline="0" dirty="0">
                <a:solidFill>
                  <a:schemeClr val="tx1"/>
                </a:solidFill>
                <a:latin typeface="Times New Roman" pitchFamily="33" charset="0"/>
                <a:ea typeface="+mn-ea"/>
                <a:cs typeface="+mn-cs"/>
              </a:rPr>
              <a:t>means that the processor can and will ignore that interrupt request signal. If an interrupt</a:t>
            </a:r>
          </a:p>
          <a:p>
            <a:r>
              <a:rPr kumimoji="1" lang="en-US" sz="1200" kern="1200" baseline="0" dirty="0">
                <a:solidFill>
                  <a:schemeClr val="tx1"/>
                </a:solidFill>
                <a:latin typeface="Times New Roman" pitchFamily="33" charset="0"/>
                <a:ea typeface="+mn-ea"/>
                <a:cs typeface="+mn-cs"/>
              </a:rPr>
              <a:t>occurs during this time, it generally remains pending and will be checked by</a:t>
            </a:r>
          </a:p>
          <a:p>
            <a:r>
              <a:rPr kumimoji="1" lang="en-US" sz="1200" kern="1200" baseline="0" dirty="0">
                <a:solidFill>
                  <a:schemeClr val="tx1"/>
                </a:solidFill>
                <a:latin typeface="Times New Roman" pitchFamily="33" charset="0"/>
                <a:ea typeface="+mn-ea"/>
                <a:cs typeface="+mn-cs"/>
              </a:rPr>
              <a:t>the processor after the processor has enabled interrupts. Thus, when a user program</a:t>
            </a:r>
          </a:p>
          <a:p>
            <a:r>
              <a:rPr kumimoji="1" lang="en-US" sz="1200" kern="1200" baseline="0" dirty="0">
                <a:solidFill>
                  <a:schemeClr val="tx1"/>
                </a:solidFill>
                <a:latin typeface="Times New Roman" pitchFamily="33" charset="0"/>
                <a:ea typeface="+mn-ea"/>
                <a:cs typeface="+mn-cs"/>
              </a:rPr>
              <a:t>is executing and an interrupt occurs, interrupts are disabled immediately. After the</a:t>
            </a:r>
          </a:p>
          <a:p>
            <a:r>
              <a:rPr kumimoji="1" lang="en-US" sz="1200" kern="1200" baseline="0" dirty="0">
                <a:solidFill>
                  <a:schemeClr val="tx1"/>
                </a:solidFill>
                <a:latin typeface="Times New Roman" pitchFamily="33" charset="0"/>
                <a:ea typeface="+mn-ea"/>
                <a:cs typeface="+mn-cs"/>
              </a:rPr>
              <a:t>interrupt handler routine completes, interrupts are enabled before resuming the</a:t>
            </a:r>
          </a:p>
          <a:p>
            <a:r>
              <a:rPr kumimoji="1" lang="en-US" sz="1200" kern="1200" baseline="0" dirty="0">
                <a:solidFill>
                  <a:schemeClr val="tx1"/>
                </a:solidFill>
                <a:latin typeface="Times New Roman" pitchFamily="33" charset="0"/>
                <a:ea typeface="+mn-ea"/>
                <a:cs typeface="+mn-cs"/>
              </a:rPr>
              <a:t>user program, and the processor checks to see if additional interrupts have occurred.</a:t>
            </a:r>
          </a:p>
          <a:p>
            <a:r>
              <a:rPr kumimoji="1" lang="en-US" sz="1200" kern="1200" baseline="0" dirty="0">
                <a:solidFill>
                  <a:schemeClr val="tx1"/>
                </a:solidFill>
                <a:latin typeface="Times New Roman" pitchFamily="33" charset="0"/>
                <a:ea typeface="+mn-ea"/>
                <a:cs typeface="+mn-cs"/>
              </a:rPr>
              <a:t>This approach is nice and simple, as interrupts are handled in strict sequential order</a:t>
            </a:r>
          </a:p>
          <a:p>
            <a:r>
              <a:rPr kumimoji="1" lang="en-US" sz="1200" kern="1200" baseline="0" dirty="0">
                <a:solidFill>
                  <a:schemeClr val="tx1"/>
                </a:solidFill>
                <a:latin typeface="Times New Roman" pitchFamily="33" charset="0"/>
                <a:ea typeface="+mn-ea"/>
                <a:cs typeface="+mn-cs"/>
              </a:rPr>
              <a:t>(Figure 3.13a).</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drawback to the preceding approach is that it does not take into account</a:t>
            </a:r>
          </a:p>
          <a:p>
            <a:r>
              <a:rPr kumimoji="1" lang="en-US" sz="1200" kern="1200" baseline="0" dirty="0">
                <a:solidFill>
                  <a:schemeClr val="tx1"/>
                </a:solidFill>
                <a:latin typeface="Times New Roman" pitchFamily="33" charset="0"/>
                <a:ea typeface="+mn-ea"/>
                <a:cs typeface="+mn-cs"/>
              </a:rPr>
              <a:t>relative priority or time-critical needs. For example, when input arrives from the</a:t>
            </a:r>
          </a:p>
          <a:p>
            <a:r>
              <a:rPr kumimoji="1" lang="en-US" sz="1200" kern="1200" baseline="0" dirty="0">
                <a:solidFill>
                  <a:schemeClr val="tx1"/>
                </a:solidFill>
                <a:latin typeface="Times New Roman" pitchFamily="33" charset="0"/>
                <a:ea typeface="+mn-ea"/>
                <a:cs typeface="+mn-cs"/>
              </a:rPr>
              <a:t>communications line, it may need to be absorbed rapidly to make room for more</a:t>
            </a:r>
          </a:p>
          <a:p>
            <a:r>
              <a:rPr kumimoji="1" lang="en-US" sz="1200" kern="1200" baseline="0" dirty="0">
                <a:solidFill>
                  <a:schemeClr val="tx1"/>
                </a:solidFill>
                <a:latin typeface="Times New Roman" pitchFamily="33" charset="0"/>
                <a:ea typeface="+mn-ea"/>
                <a:cs typeface="+mn-cs"/>
              </a:rPr>
              <a:t>input. If the first batch of input has not been processed before the second batch</a:t>
            </a:r>
          </a:p>
          <a:p>
            <a:r>
              <a:rPr kumimoji="1" lang="en-US" sz="1200" kern="1200" baseline="0" dirty="0">
                <a:solidFill>
                  <a:schemeClr val="tx1"/>
                </a:solidFill>
                <a:latin typeface="Times New Roman" pitchFamily="33" charset="0"/>
                <a:ea typeface="+mn-ea"/>
                <a:cs typeface="+mn-cs"/>
              </a:rPr>
              <a:t>arrives, data may be lost.</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 second approach is to define priorities for interrupts and to allow an</a:t>
            </a:r>
          </a:p>
          <a:p>
            <a:r>
              <a:rPr kumimoji="1" lang="en-US" sz="1200" kern="1200" baseline="0" dirty="0">
                <a:solidFill>
                  <a:schemeClr val="tx1"/>
                </a:solidFill>
                <a:latin typeface="Times New Roman" pitchFamily="33" charset="0"/>
                <a:ea typeface="+mn-ea"/>
                <a:cs typeface="+mn-cs"/>
              </a:rPr>
              <a:t>interrupt of higher priority to cause a lower-priority interrupt handler to be itself</a:t>
            </a:r>
          </a:p>
          <a:p>
            <a:r>
              <a:rPr kumimoji="1" lang="en-US" sz="1200" kern="1200" baseline="0" dirty="0">
                <a:solidFill>
                  <a:schemeClr val="tx1"/>
                </a:solidFill>
                <a:latin typeface="Times New Roman" pitchFamily="33" charset="0"/>
                <a:ea typeface="+mn-ea"/>
                <a:cs typeface="+mn-cs"/>
              </a:rPr>
              <a:t>interrupted (Figure 3.13b).</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kumimoji="1" lang="en-US" sz="1200" kern="1200" baseline="0" dirty="0">
                <a:solidFill>
                  <a:schemeClr val="tx1"/>
                </a:solidFill>
                <a:latin typeface="Times New Roman" pitchFamily="33" charset="0"/>
                <a:ea typeface="+mn-ea"/>
                <a:cs typeface="+mn-cs"/>
              </a:rPr>
              <a:t>Now consider this alternative. Suppose we construct a general-purpose</a:t>
            </a:r>
          </a:p>
          <a:p>
            <a:r>
              <a:rPr kumimoji="1" lang="en-US" sz="1200" kern="1200" baseline="0" dirty="0">
                <a:solidFill>
                  <a:schemeClr val="tx1"/>
                </a:solidFill>
                <a:latin typeface="Times New Roman" pitchFamily="33" charset="0"/>
                <a:ea typeface="+mn-ea"/>
                <a:cs typeface="+mn-cs"/>
              </a:rPr>
              <a:t>configuration of arithmetic and logic functions. This set of hardware will perform</a:t>
            </a:r>
          </a:p>
          <a:p>
            <a:r>
              <a:rPr kumimoji="1" lang="en-US" sz="1200" kern="1200" baseline="0" dirty="0">
                <a:solidFill>
                  <a:schemeClr val="tx1"/>
                </a:solidFill>
                <a:latin typeface="Times New Roman" pitchFamily="33" charset="0"/>
                <a:ea typeface="+mn-ea"/>
                <a:cs typeface="+mn-cs"/>
              </a:rPr>
              <a:t>various functions on data depending on control signals applied to the hardware.</a:t>
            </a:r>
          </a:p>
          <a:p>
            <a:r>
              <a:rPr kumimoji="1" lang="en-US" sz="1200" kern="1200" baseline="0" dirty="0">
                <a:solidFill>
                  <a:schemeClr val="tx1"/>
                </a:solidFill>
                <a:latin typeface="Times New Roman" pitchFamily="33" charset="0"/>
                <a:ea typeface="+mn-ea"/>
                <a:cs typeface="+mn-cs"/>
              </a:rPr>
              <a:t>In the original case of customized hardware, the system accepts data and produces</a:t>
            </a:r>
          </a:p>
          <a:p>
            <a:r>
              <a:rPr kumimoji="1" lang="en-US" sz="1200" kern="1200" baseline="0" dirty="0">
                <a:solidFill>
                  <a:schemeClr val="tx1"/>
                </a:solidFill>
                <a:latin typeface="Times New Roman" pitchFamily="33" charset="0"/>
                <a:ea typeface="+mn-ea"/>
                <a:cs typeface="+mn-cs"/>
              </a:rPr>
              <a:t>results (Figure 3.1a). With general-purpose hardware, the system accepts data and</a:t>
            </a:r>
          </a:p>
          <a:p>
            <a:r>
              <a:rPr kumimoji="1" lang="en-US" sz="1200" kern="1200" baseline="0" dirty="0">
                <a:solidFill>
                  <a:schemeClr val="tx1"/>
                </a:solidFill>
                <a:latin typeface="Times New Roman" pitchFamily="33" charset="0"/>
                <a:ea typeface="+mn-ea"/>
                <a:cs typeface="+mn-cs"/>
              </a:rPr>
              <a:t>control signals and produces results. Thus, instead of rewiring the hardware for each</a:t>
            </a:r>
          </a:p>
          <a:p>
            <a:r>
              <a:rPr kumimoji="1" lang="en-US" sz="1200" kern="1200" baseline="0" dirty="0">
                <a:solidFill>
                  <a:schemeClr val="tx1"/>
                </a:solidFill>
                <a:latin typeface="Times New Roman" pitchFamily="33" charset="0"/>
                <a:ea typeface="+mn-ea"/>
                <a:cs typeface="+mn-cs"/>
              </a:rPr>
              <a:t>new program, the programmer merely needs to supply a new set of control signals.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How shall control signals be supplied? The answer is simple but subtle. The</a:t>
            </a:r>
          </a:p>
          <a:p>
            <a:r>
              <a:rPr kumimoji="1" lang="en-US" sz="1200" kern="1200" baseline="0" dirty="0">
                <a:solidFill>
                  <a:schemeClr val="tx1"/>
                </a:solidFill>
                <a:latin typeface="Times New Roman" pitchFamily="33" charset="0"/>
                <a:ea typeface="+mn-ea"/>
                <a:cs typeface="+mn-cs"/>
              </a:rPr>
              <a:t>entire program is actually a sequence of steps. At each step, some arithmetic or</a:t>
            </a:r>
          </a:p>
          <a:p>
            <a:r>
              <a:rPr kumimoji="1" lang="en-US" sz="1200" kern="1200" baseline="0" dirty="0">
                <a:solidFill>
                  <a:schemeClr val="tx1"/>
                </a:solidFill>
                <a:latin typeface="Times New Roman" pitchFamily="33" charset="0"/>
                <a:ea typeface="+mn-ea"/>
                <a:cs typeface="+mn-cs"/>
              </a:rPr>
              <a:t>logical operation is performed on some data. For each step, a new set of control</a:t>
            </a:r>
          </a:p>
          <a:p>
            <a:r>
              <a:rPr kumimoji="1" lang="en-US" sz="1200" kern="1200" baseline="0" dirty="0">
                <a:solidFill>
                  <a:schemeClr val="tx1"/>
                </a:solidFill>
                <a:latin typeface="Times New Roman" pitchFamily="33" charset="0"/>
                <a:ea typeface="+mn-ea"/>
                <a:cs typeface="+mn-cs"/>
              </a:rPr>
              <a:t>signals is needed. Let us provide a unique code for each possible set of control</a:t>
            </a:r>
          </a:p>
          <a:p>
            <a:r>
              <a:rPr kumimoji="1" lang="en-US" sz="1200" kern="1200" baseline="0" dirty="0">
                <a:solidFill>
                  <a:schemeClr val="tx1"/>
                </a:solidFill>
                <a:latin typeface="Times New Roman" pitchFamily="33" charset="0"/>
                <a:ea typeface="+mn-ea"/>
                <a:cs typeface="+mn-cs"/>
              </a:rPr>
              <a:t>signals, and let us add to the general-purpose hardware a segment that can accept a</a:t>
            </a:r>
          </a:p>
          <a:p>
            <a:r>
              <a:rPr kumimoji="1" lang="en-US" sz="1200" kern="1200" baseline="0" dirty="0">
                <a:solidFill>
                  <a:schemeClr val="tx1"/>
                </a:solidFill>
                <a:latin typeface="Times New Roman" pitchFamily="33" charset="0"/>
                <a:ea typeface="+mn-ea"/>
                <a:cs typeface="+mn-cs"/>
              </a:rPr>
              <a:t>code and generate control signals (Figure 3.1b).</a:t>
            </a:r>
          </a:p>
          <a:p>
            <a:endParaRPr kumimoji="1" lang="en-US" sz="1200" kern="1200" baseline="0" dirty="0">
              <a:solidFill>
                <a:schemeClr val="tx1"/>
              </a:solidFill>
              <a:latin typeface="Times New Roman" pitchFamily="33" charset="0"/>
              <a:ea typeface="+mn-ea"/>
              <a:cs typeface="+mn-cs"/>
            </a:endParaRPr>
          </a:p>
        </p:txBody>
      </p:sp>
      <p:sp>
        <p:nvSpPr>
          <p:cNvPr id="4" name="Slide Number Placeholder 3"/>
          <p:cNvSpPr>
            <a:spLocks noGrp="1"/>
          </p:cNvSpPr>
          <p:nvPr>
            <p:ph type="sldNum" sz="quarter" idx="10"/>
          </p:nvPr>
        </p:nvSpPr>
        <p:spPr/>
        <p:txBody>
          <a:bodyPr/>
          <a:lstStyle/>
          <a:p>
            <a:fld id="{5E8A5BC2-82F1-9743-89FF-AFC7C6D81D1B}" type="slidenum">
              <a:rPr lang="en-US" smtClean="0"/>
              <a:pPr/>
              <a:t>3</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2CAAD5B-E719-A746-9D42-C6CCFDA14778}" type="slidenum">
              <a:rPr lang="en-US"/>
              <a:pPr/>
              <a:t>21</a:t>
            </a:fld>
            <a:endParaRPr lang="en-US" dirty="0"/>
          </a:p>
        </p:txBody>
      </p:sp>
      <p:sp>
        <p:nvSpPr>
          <p:cNvPr id="82946" name="Rectangle 2"/>
          <p:cNvSpPr>
            <a:spLocks noGrp="1" noRot="1" noChangeAspect="1" noChangeArrowheads="1" noTextEdit="1"/>
          </p:cNvSpPr>
          <p:nvPr>
            <p:ph type="sldImg"/>
          </p:nvPr>
        </p:nvSpPr>
        <p:spPr>
          <a:ln/>
        </p:spPr>
      </p:sp>
      <p:sp>
        <p:nvSpPr>
          <p:cNvPr id="82947"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As an example of this second approach, consider a</a:t>
            </a:r>
          </a:p>
          <a:p>
            <a:r>
              <a:rPr kumimoji="1" lang="en-US" sz="1200" kern="1200" baseline="0" dirty="0">
                <a:solidFill>
                  <a:schemeClr val="tx1"/>
                </a:solidFill>
                <a:latin typeface="Times New Roman" pitchFamily="33" charset="0"/>
                <a:ea typeface="+mn-ea"/>
                <a:cs typeface="+mn-cs"/>
              </a:rPr>
              <a:t>system with three I/O devices: a printer, a disk, and a communications line, with</a:t>
            </a:r>
          </a:p>
          <a:p>
            <a:r>
              <a:rPr kumimoji="1" lang="en-US" sz="1200" kern="1200" baseline="0" dirty="0">
                <a:solidFill>
                  <a:schemeClr val="tx1"/>
                </a:solidFill>
                <a:latin typeface="Times New Roman" pitchFamily="33" charset="0"/>
                <a:ea typeface="+mn-ea"/>
                <a:cs typeface="+mn-cs"/>
              </a:rPr>
              <a:t>increasing priorities of 2, 4, and 5, respectively. Figure 3.14 illustrates a possible</a:t>
            </a:r>
          </a:p>
          <a:p>
            <a:r>
              <a:rPr kumimoji="1" lang="en-US" sz="1200" kern="1200" baseline="0" dirty="0">
                <a:solidFill>
                  <a:schemeClr val="tx1"/>
                </a:solidFill>
                <a:latin typeface="Times New Roman" pitchFamily="33" charset="0"/>
                <a:ea typeface="+mn-ea"/>
                <a:cs typeface="+mn-cs"/>
              </a:rPr>
              <a:t>sequence. A user program begins at </a:t>
            </a:r>
            <a:r>
              <a:rPr kumimoji="1" lang="en-US" sz="1200" i="1" kern="1200" baseline="0" dirty="0">
                <a:solidFill>
                  <a:schemeClr val="tx1"/>
                </a:solidFill>
                <a:latin typeface="Times New Roman" pitchFamily="33" charset="0"/>
                <a:ea typeface="+mn-ea"/>
                <a:cs typeface="+mn-cs"/>
              </a:rPr>
              <a:t>t = 0. At t = 10, </a:t>
            </a:r>
            <a:r>
              <a:rPr kumimoji="1" lang="en-US" sz="1200" i="0" kern="1200" baseline="0" dirty="0">
                <a:solidFill>
                  <a:schemeClr val="tx1"/>
                </a:solidFill>
                <a:latin typeface="Times New Roman" pitchFamily="33" charset="0"/>
                <a:ea typeface="+mn-ea"/>
                <a:cs typeface="+mn-cs"/>
              </a:rPr>
              <a:t>a printer interrupt occurs; user</a:t>
            </a:r>
          </a:p>
          <a:p>
            <a:r>
              <a:rPr kumimoji="1" lang="en-US" sz="1200" kern="1200" baseline="0" dirty="0">
                <a:solidFill>
                  <a:schemeClr val="tx1"/>
                </a:solidFill>
                <a:latin typeface="Times New Roman" pitchFamily="33" charset="0"/>
                <a:ea typeface="+mn-ea"/>
                <a:cs typeface="+mn-cs"/>
              </a:rPr>
              <a:t>information is placed on the system stack and execution continues at the printer</a:t>
            </a:r>
          </a:p>
          <a:p>
            <a:r>
              <a:rPr kumimoji="1" lang="en-US" sz="1200" b="1" kern="1200" baseline="0" dirty="0">
                <a:solidFill>
                  <a:schemeClr val="tx1"/>
                </a:solidFill>
                <a:latin typeface="Times New Roman" pitchFamily="33" charset="0"/>
                <a:ea typeface="+mn-ea"/>
                <a:cs typeface="+mn-cs"/>
              </a:rPr>
              <a:t>interrupt service routine (ISR). </a:t>
            </a:r>
            <a:r>
              <a:rPr kumimoji="1" lang="en-US" sz="1200" b="0" kern="1200" baseline="0" dirty="0">
                <a:solidFill>
                  <a:schemeClr val="tx1"/>
                </a:solidFill>
                <a:latin typeface="Times New Roman" pitchFamily="33" charset="0"/>
                <a:ea typeface="+mn-ea"/>
                <a:cs typeface="+mn-cs"/>
              </a:rPr>
              <a:t>While this routine is still executing, at </a:t>
            </a:r>
            <a:r>
              <a:rPr kumimoji="1" lang="en-US" sz="1200" b="0" i="1" kern="1200" baseline="0" dirty="0">
                <a:solidFill>
                  <a:schemeClr val="tx1"/>
                </a:solidFill>
                <a:latin typeface="Times New Roman" pitchFamily="33" charset="0"/>
                <a:ea typeface="+mn-ea"/>
                <a:cs typeface="+mn-cs"/>
              </a:rPr>
              <a:t>t = 15, a</a:t>
            </a:r>
          </a:p>
          <a:p>
            <a:r>
              <a:rPr kumimoji="1" lang="en-US" sz="1200" kern="1200" baseline="0" dirty="0">
                <a:solidFill>
                  <a:schemeClr val="tx1"/>
                </a:solidFill>
                <a:latin typeface="Times New Roman" pitchFamily="33" charset="0"/>
                <a:ea typeface="+mn-ea"/>
                <a:cs typeface="+mn-cs"/>
              </a:rPr>
              <a:t>communications interrupt occurs. Because the communications line has higher</a:t>
            </a:r>
          </a:p>
          <a:p>
            <a:r>
              <a:rPr kumimoji="1" lang="en-US" sz="1200" kern="1200" baseline="0" dirty="0">
                <a:solidFill>
                  <a:schemeClr val="tx1"/>
                </a:solidFill>
                <a:latin typeface="Times New Roman" pitchFamily="33" charset="0"/>
                <a:ea typeface="+mn-ea"/>
                <a:cs typeface="+mn-cs"/>
              </a:rPr>
              <a:t>priority than the printer, the interrupt is honored. The printer ISR is interrupted,</a:t>
            </a:r>
          </a:p>
          <a:p>
            <a:r>
              <a:rPr kumimoji="1" lang="en-US" sz="1200" kern="1200" baseline="0" dirty="0">
                <a:solidFill>
                  <a:schemeClr val="tx1"/>
                </a:solidFill>
                <a:latin typeface="Times New Roman" pitchFamily="33" charset="0"/>
                <a:ea typeface="+mn-ea"/>
                <a:cs typeface="+mn-cs"/>
              </a:rPr>
              <a:t>its state is pushed onto the stack, and execution</a:t>
            </a:r>
          </a:p>
          <a:p>
            <a:r>
              <a:rPr kumimoji="1" lang="en-US" sz="1200" kern="1200" baseline="0" dirty="0">
                <a:solidFill>
                  <a:schemeClr val="tx1"/>
                </a:solidFill>
                <a:latin typeface="Times New Roman" pitchFamily="33" charset="0"/>
                <a:ea typeface="+mn-ea"/>
                <a:cs typeface="+mn-cs"/>
              </a:rPr>
              <a:t>continues at the communications ISR. While this routine is executing, a disk interrupt </a:t>
            </a:r>
          </a:p>
          <a:p>
            <a:r>
              <a:rPr kumimoji="1" lang="en-US" sz="1200" kern="1200" baseline="0" dirty="0">
                <a:solidFill>
                  <a:schemeClr val="tx1"/>
                </a:solidFill>
                <a:latin typeface="Times New Roman" pitchFamily="33" charset="0"/>
                <a:ea typeface="+mn-ea"/>
                <a:cs typeface="+mn-cs"/>
              </a:rPr>
              <a:t>occurs (</a:t>
            </a:r>
            <a:r>
              <a:rPr kumimoji="1" lang="en-US" sz="1200" i="1" kern="1200" baseline="0" dirty="0">
                <a:solidFill>
                  <a:schemeClr val="tx1"/>
                </a:solidFill>
                <a:latin typeface="Times New Roman" pitchFamily="33" charset="0"/>
                <a:ea typeface="+mn-ea"/>
                <a:cs typeface="+mn-cs"/>
              </a:rPr>
              <a:t>t = 20). Because this </a:t>
            </a:r>
            <a:r>
              <a:rPr kumimoji="1" lang="en-US" sz="1200" kern="1200" baseline="0" dirty="0">
                <a:solidFill>
                  <a:schemeClr val="tx1"/>
                </a:solidFill>
                <a:latin typeface="Times New Roman" pitchFamily="33" charset="0"/>
                <a:ea typeface="+mn-ea"/>
                <a:cs typeface="+mn-cs"/>
              </a:rPr>
              <a:t>interrupt is of lower priority, it is simply held, and the communications ISR runs</a:t>
            </a:r>
          </a:p>
          <a:p>
            <a:r>
              <a:rPr kumimoji="1" lang="en-US" sz="1200" kern="1200" baseline="0" dirty="0">
                <a:solidFill>
                  <a:schemeClr val="tx1"/>
                </a:solidFill>
                <a:latin typeface="Times New Roman" pitchFamily="33" charset="0"/>
                <a:ea typeface="+mn-ea"/>
                <a:cs typeface="+mn-cs"/>
              </a:rPr>
              <a:t>to completion.</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When the communications ISR is complete (</a:t>
            </a:r>
            <a:r>
              <a:rPr kumimoji="1" lang="en-US" sz="1200" i="1" kern="1200" baseline="0" dirty="0">
                <a:solidFill>
                  <a:schemeClr val="tx1"/>
                </a:solidFill>
                <a:latin typeface="Times New Roman" pitchFamily="33" charset="0"/>
                <a:ea typeface="+mn-ea"/>
                <a:cs typeface="+mn-cs"/>
              </a:rPr>
              <a:t>t = 25), the previous processor</a:t>
            </a:r>
          </a:p>
          <a:p>
            <a:r>
              <a:rPr kumimoji="1" lang="en-US" sz="1200" kern="1200" baseline="0" dirty="0">
                <a:solidFill>
                  <a:schemeClr val="tx1"/>
                </a:solidFill>
                <a:latin typeface="Times New Roman" pitchFamily="33" charset="0"/>
                <a:ea typeface="+mn-ea"/>
                <a:cs typeface="+mn-cs"/>
              </a:rPr>
              <a:t>state is restored, which is the execution of the printer ISR. However, before even a</a:t>
            </a:r>
          </a:p>
          <a:p>
            <a:r>
              <a:rPr kumimoji="1" lang="en-US" sz="1200" kern="1200" baseline="0" dirty="0">
                <a:solidFill>
                  <a:schemeClr val="tx1"/>
                </a:solidFill>
                <a:latin typeface="Times New Roman" pitchFamily="33" charset="0"/>
                <a:ea typeface="+mn-ea"/>
                <a:cs typeface="+mn-cs"/>
              </a:rPr>
              <a:t>single instruction in that routine can be executed, the processor honors the higher priority</a:t>
            </a:r>
          </a:p>
          <a:p>
            <a:r>
              <a:rPr kumimoji="1" lang="en-US" sz="1200" kern="1200" baseline="0" dirty="0">
                <a:solidFill>
                  <a:schemeClr val="tx1"/>
                </a:solidFill>
                <a:latin typeface="Times New Roman" pitchFamily="33" charset="0"/>
                <a:ea typeface="+mn-ea"/>
                <a:cs typeface="+mn-cs"/>
              </a:rPr>
              <a:t>disk interrupt and control transfers to the disk ISR. Only when that routine</a:t>
            </a:r>
          </a:p>
          <a:p>
            <a:r>
              <a:rPr kumimoji="1" lang="en-US" sz="1200" kern="1200" baseline="0" dirty="0">
                <a:solidFill>
                  <a:schemeClr val="tx1"/>
                </a:solidFill>
                <a:latin typeface="Times New Roman" pitchFamily="33" charset="0"/>
                <a:ea typeface="+mn-ea"/>
                <a:cs typeface="+mn-cs"/>
              </a:rPr>
              <a:t>is complete (</a:t>
            </a:r>
            <a:r>
              <a:rPr kumimoji="1" lang="en-US" sz="1200" i="1" kern="1200" baseline="0" dirty="0">
                <a:solidFill>
                  <a:schemeClr val="tx1"/>
                </a:solidFill>
                <a:latin typeface="Times New Roman" pitchFamily="33" charset="0"/>
                <a:ea typeface="+mn-ea"/>
                <a:cs typeface="+mn-cs"/>
              </a:rPr>
              <a:t>t = 35) is the printer ISR resumed. When that routine completes (t = 40),</a:t>
            </a:r>
          </a:p>
          <a:p>
            <a:r>
              <a:rPr kumimoji="1" lang="en-US" sz="1200" kern="1200" baseline="0" dirty="0">
                <a:solidFill>
                  <a:schemeClr val="tx1"/>
                </a:solidFill>
                <a:latin typeface="Times New Roman" pitchFamily="33" charset="0"/>
                <a:ea typeface="+mn-ea"/>
                <a:cs typeface="+mn-cs"/>
              </a:rPr>
              <a:t>control finally returns to the user program.</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20F0E0C-5D68-9949-ACBC-82A0D7108A1B}" type="slidenum">
              <a:rPr lang="en-US"/>
              <a:pPr/>
              <a:t>22</a:t>
            </a:fld>
            <a:endParaRPr lang="en-US" dirty="0"/>
          </a:p>
        </p:txBody>
      </p:sp>
      <p:sp>
        <p:nvSpPr>
          <p:cNvPr id="83970" name="Rectangle 2"/>
          <p:cNvSpPr>
            <a:spLocks noGrp="1" noRot="1" noChangeAspect="1" noChangeArrowheads="1" noTextEdit="1"/>
          </p:cNvSpPr>
          <p:nvPr>
            <p:ph type="sldImg"/>
          </p:nvPr>
        </p:nvSpPr>
        <p:spPr>
          <a:ln/>
        </p:spPr>
      </p:sp>
      <p:sp>
        <p:nvSpPr>
          <p:cNvPr id="83971"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An I/O module (e.g., a disk controller) can exchange data directly with the</a:t>
            </a:r>
          </a:p>
          <a:p>
            <a:r>
              <a:rPr kumimoji="1" lang="en-US" sz="1200" kern="1200" baseline="0" dirty="0">
                <a:solidFill>
                  <a:schemeClr val="tx1"/>
                </a:solidFill>
                <a:latin typeface="Times New Roman" pitchFamily="33" charset="0"/>
                <a:ea typeface="+mn-ea"/>
                <a:cs typeface="+mn-cs"/>
              </a:rPr>
              <a:t>processor. Just as the processor can initiate a read or write with memory, designating</a:t>
            </a:r>
          </a:p>
          <a:p>
            <a:r>
              <a:rPr kumimoji="1" lang="en-US" sz="1200" kern="1200" baseline="0" dirty="0">
                <a:solidFill>
                  <a:schemeClr val="tx1"/>
                </a:solidFill>
                <a:latin typeface="Times New Roman" pitchFamily="33" charset="0"/>
                <a:ea typeface="+mn-ea"/>
                <a:cs typeface="+mn-cs"/>
              </a:rPr>
              <a:t>the address of a specific location, the processor can also read data from or write data</a:t>
            </a:r>
          </a:p>
          <a:p>
            <a:r>
              <a:rPr kumimoji="1" lang="en-US" sz="1200" kern="1200" baseline="0" dirty="0">
                <a:solidFill>
                  <a:schemeClr val="tx1"/>
                </a:solidFill>
                <a:latin typeface="Times New Roman" pitchFamily="33" charset="0"/>
                <a:ea typeface="+mn-ea"/>
                <a:cs typeface="+mn-cs"/>
              </a:rPr>
              <a:t>to an I/O module. In this latter case, the processor identifies a specific device that is</a:t>
            </a:r>
          </a:p>
          <a:p>
            <a:r>
              <a:rPr kumimoji="1" lang="en-US" sz="1200" kern="1200" baseline="0" dirty="0">
                <a:solidFill>
                  <a:schemeClr val="tx1"/>
                </a:solidFill>
                <a:latin typeface="Times New Roman" pitchFamily="33" charset="0"/>
                <a:ea typeface="+mn-ea"/>
                <a:cs typeface="+mn-cs"/>
              </a:rPr>
              <a:t>controlled by a particular I/O module. Thus, an instruction sequence similar in form to</a:t>
            </a:r>
          </a:p>
          <a:p>
            <a:r>
              <a:rPr kumimoji="1" lang="en-US" sz="1200" kern="1200" baseline="0" dirty="0">
                <a:solidFill>
                  <a:schemeClr val="tx1"/>
                </a:solidFill>
                <a:latin typeface="Times New Roman" pitchFamily="33" charset="0"/>
                <a:ea typeface="+mn-ea"/>
                <a:cs typeface="+mn-cs"/>
              </a:rPr>
              <a:t>that of Figure 3.5 could occur, with I/O instructions rather than memory-referencing</a:t>
            </a:r>
          </a:p>
          <a:p>
            <a:r>
              <a:rPr kumimoji="1" lang="en-US" sz="1200" kern="1200" baseline="0" dirty="0">
                <a:solidFill>
                  <a:schemeClr val="tx1"/>
                </a:solidFill>
                <a:latin typeface="Times New Roman" pitchFamily="33" charset="0"/>
                <a:ea typeface="+mn-ea"/>
                <a:cs typeface="+mn-cs"/>
              </a:rPr>
              <a:t>instructions.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In some cases, it is desirable to allow I/O exchanges to occur directly with</a:t>
            </a:r>
          </a:p>
          <a:p>
            <a:r>
              <a:rPr kumimoji="1" lang="en-US" sz="1200" kern="1200" baseline="0" dirty="0">
                <a:solidFill>
                  <a:schemeClr val="tx1"/>
                </a:solidFill>
                <a:latin typeface="Times New Roman" pitchFamily="33" charset="0"/>
                <a:ea typeface="+mn-ea"/>
                <a:cs typeface="+mn-cs"/>
              </a:rPr>
              <a:t>memory. In such a case, the processor grants to an I/O module the authority to read</a:t>
            </a:r>
          </a:p>
          <a:p>
            <a:r>
              <a:rPr kumimoji="1" lang="en-US" sz="1200" kern="1200" baseline="0" dirty="0">
                <a:solidFill>
                  <a:schemeClr val="tx1"/>
                </a:solidFill>
                <a:latin typeface="Times New Roman" pitchFamily="33" charset="0"/>
                <a:ea typeface="+mn-ea"/>
                <a:cs typeface="+mn-cs"/>
              </a:rPr>
              <a:t>from or write to memory, so that the I/O-memory transfer can occur without tying up</a:t>
            </a:r>
          </a:p>
          <a:p>
            <a:r>
              <a:rPr kumimoji="1" lang="en-US" sz="1200" kern="1200" baseline="0" dirty="0">
                <a:solidFill>
                  <a:schemeClr val="tx1"/>
                </a:solidFill>
                <a:latin typeface="Times New Roman" pitchFamily="33" charset="0"/>
                <a:ea typeface="+mn-ea"/>
                <a:cs typeface="+mn-cs"/>
              </a:rPr>
              <a:t>the processor. During such a transfer, the I/O module issues read or write commands</a:t>
            </a:r>
          </a:p>
          <a:p>
            <a:r>
              <a:rPr kumimoji="1" lang="en-US" sz="1200" kern="1200" baseline="0" dirty="0">
                <a:solidFill>
                  <a:schemeClr val="tx1"/>
                </a:solidFill>
                <a:latin typeface="Times New Roman" pitchFamily="33" charset="0"/>
                <a:ea typeface="+mn-ea"/>
                <a:cs typeface="+mn-cs"/>
              </a:rPr>
              <a:t>to memory, relieving the processor of responsibility for the exchange. This operation</a:t>
            </a:r>
          </a:p>
          <a:p>
            <a:r>
              <a:rPr kumimoji="1" lang="en-US" sz="1200" kern="1200" baseline="0" dirty="0">
                <a:solidFill>
                  <a:schemeClr val="tx1"/>
                </a:solidFill>
                <a:latin typeface="Times New Roman" pitchFamily="33" charset="0"/>
                <a:ea typeface="+mn-ea"/>
                <a:cs typeface="+mn-cs"/>
              </a:rPr>
              <a:t>is known as direct memory access (DMA) and is examined in Chapter 7.</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kumimoji="1" lang="en-US" sz="1200" kern="1200" baseline="0" dirty="0">
                <a:solidFill>
                  <a:schemeClr val="tx1"/>
                </a:solidFill>
                <a:latin typeface="Times New Roman" pitchFamily="33" charset="0"/>
                <a:ea typeface="+mn-ea"/>
                <a:cs typeface="+mn-cs"/>
              </a:rPr>
              <a:t>A computer consists of a set of components or modules of three basic types</a:t>
            </a:r>
          </a:p>
          <a:p>
            <a:r>
              <a:rPr kumimoji="1" lang="en-US" sz="1200" kern="1200" baseline="0" dirty="0">
                <a:solidFill>
                  <a:schemeClr val="tx1"/>
                </a:solidFill>
                <a:latin typeface="Times New Roman" pitchFamily="33" charset="0"/>
                <a:ea typeface="+mn-ea"/>
                <a:cs typeface="+mn-cs"/>
              </a:rPr>
              <a:t>(processor, memory, I/O) that communicate with each other. In effect, a computer is</a:t>
            </a:r>
          </a:p>
          <a:p>
            <a:r>
              <a:rPr kumimoji="1" lang="en-US" sz="1200" kern="1200" baseline="0" dirty="0">
                <a:solidFill>
                  <a:schemeClr val="tx1"/>
                </a:solidFill>
                <a:latin typeface="Times New Roman" pitchFamily="33" charset="0"/>
                <a:ea typeface="+mn-ea"/>
                <a:cs typeface="+mn-cs"/>
              </a:rPr>
              <a:t>a network of basic modules. Thus, there must be paths for connecting the modules.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collection of paths connecting the various modules is called the </a:t>
            </a:r>
            <a:r>
              <a:rPr kumimoji="1" lang="en-US" sz="1200" i="1" kern="1200" baseline="0" dirty="0">
                <a:solidFill>
                  <a:schemeClr val="tx1"/>
                </a:solidFill>
                <a:latin typeface="Times New Roman" pitchFamily="33" charset="0"/>
                <a:ea typeface="+mn-ea"/>
                <a:cs typeface="+mn-cs"/>
              </a:rPr>
              <a:t>interconnection</a:t>
            </a:r>
          </a:p>
          <a:p>
            <a:r>
              <a:rPr kumimoji="1" lang="en-US" sz="1200" i="1" kern="1200" baseline="0" dirty="0">
                <a:solidFill>
                  <a:schemeClr val="tx1"/>
                </a:solidFill>
                <a:latin typeface="Times New Roman" pitchFamily="33" charset="0"/>
                <a:ea typeface="+mn-ea"/>
                <a:cs typeface="+mn-cs"/>
              </a:rPr>
              <a:t>structure. </a:t>
            </a:r>
            <a:r>
              <a:rPr kumimoji="1" lang="en-US" sz="1200" i="0" kern="1200" baseline="0" dirty="0">
                <a:solidFill>
                  <a:schemeClr val="tx1"/>
                </a:solidFill>
                <a:latin typeface="Times New Roman" pitchFamily="33" charset="0"/>
                <a:ea typeface="+mn-ea"/>
                <a:cs typeface="+mn-cs"/>
              </a:rPr>
              <a:t>The design of this structure will depend on the exchanges that</a:t>
            </a:r>
          </a:p>
          <a:p>
            <a:r>
              <a:rPr kumimoji="1" lang="en-US" sz="1200" kern="1200" baseline="0" dirty="0">
                <a:solidFill>
                  <a:schemeClr val="tx1"/>
                </a:solidFill>
                <a:latin typeface="Times New Roman" pitchFamily="33" charset="0"/>
                <a:ea typeface="+mn-ea"/>
                <a:cs typeface="+mn-cs"/>
              </a:rPr>
              <a:t>must be made among modules.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Figure 3.15 suggests the types of exchanges that are needed by indicating the</a:t>
            </a:r>
          </a:p>
          <a:p>
            <a:r>
              <a:rPr kumimoji="1" lang="en-US" sz="1200" kern="1200" baseline="0" dirty="0">
                <a:solidFill>
                  <a:schemeClr val="tx1"/>
                </a:solidFill>
                <a:latin typeface="Times New Roman" pitchFamily="33" charset="0"/>
                <a:ea typeface="+mn-ea"/>
                <a:cs typeface="+mn-cs"/>
              </a:rPr>
              <a:t>major forms of input and output for each module type: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Memory: </a:t>
            </a:r>
            <a:r>
              <a:rPr kumimoji="1" lang="en-US" sz="1200" b="0" kern="1200" baseline="0" dirty="0">
                <a:solidFill>
                  <a:schemeClr val="tx1"/>
                </a:solidFill>
                <a:latin typeface="Times New Roman" pitchFamily="33" charset="0"/>
                <a:ea typeface="+mn-ea"/>
                <a:cs typeface="+mn-cs"/>
              </a:rPr>
              <a:t>Typically, a memory module will consist of </a:t>
            </a:r>
            <a:r>
              <a:rPr kumimoji="1" lang="en-US" sz="1200" b="0" i="1" kern="1200" baseline="0" dirty="0">
                <a:solidFill>
                  <a:schemeClr val="tx1"/>
                </a:solidFill>
                <a:latin typeface="Times New Roman" pitchFamily="33" charset="0"/>
                <a:ea typeface="+mn-ea"/>
                <a:cs typeface="+mn-cs"/>
              </a:rPr>
              <a:t>N words of equal length.</a:t>
            </a:r>
          </a:p>
          <a:p>
            <a:r>
              <a:rPr kumimoji="1" lang="en-US" sz="1200" kern="1200" baseline="0" dirty="0">
                <a:solidFill>
                  <a:schemeClr val="tx1"/>
                </a:solidFill>
                <a:latin typeface="Times New Roman" pitchFamily="33" charset="0"/>
                <a:ea typeface="+mn-ea"/>
                <a:cs typeface="+mn-cs"/>
              </a:rPr>
              <a:t>Each word is assigned a unique numerical address (0, 1, …, </a:t>
            </a:r>
            <a:r>
              <a:rPr kumimoji="1" lang="en-US" sz="1200" i="1" kern="1200" baseline="0" dirty="0">
                <a:solidFill>
                  <a:schemeClr val="tx1"/>
                </a:solidFill>
                <a:latin typeface="Times New Roman" pitchFamily="33" charset="0"/>
                <a:ea typeface="+mn-ea"/>
                <a:cs typeface="+mn-cs"/>
              </a:rPr>
              <a:t>N - 1). </a:t>
            </a:r>
            <a:r>
              <a:rPr kumimoji="1" lang="en-US" sz="1200" i="0" kern="1200" baseline="0" dirty="0">
                <a:solidFill>
                  <a:schemeClr val="tx1"/>
                </a:solidFill>
                <a:latin typeface="Times New Roman" pitchFamily="33" charset="0"/>
                <a:ea typeface="+mn-ea"/>
                <a:cs typeface="+mn-cs"/>
              </a:rPr>
              <a:t>A word of</a:t>
            </a:r>
          </a:p>
          <a:p>
            <a:r>
              <a:rPr kumimoji="1" lang="en-US" sz="1200" kern="1200" baseline="0" dirty="0">
                <a:solidFill>
                  <a:schemeClr val="tx1"/>
                </a:solidFill>
                <a:latin typeface="Times New Roman" pitchFamily="33" charset="0"/>
                <a:ea typeface="+mn-ea"/>
                <a:cs typeface="+mn-cs"/>
              </a:rPr>
              <a:t>data can be read from or written into the memory. The nature of the operation</a:t>
            </a:r>
          </a:p>
          <a:p>
            <a:r>
              <a:rPr kumimoji="1" lang="en-US" sz="1200" kern="1200" baseline="0" dirty="0">
                <a:solidFill>
                  <a:schemeClr val="tx1"/>
                </a:solidFill>
                <a:latin typeface="Times New Roman" pitchFamily="33" charset="0"/>
                <a:ea typeface="+mn-ea"/>
                <a:cs typeface="+mn-cs"/>
              </a:rPr>
              <a:t>is indicated by read and write control signals. The location for the operation is</a:t>
            </a:r>
          </a:p>
          <a:p>
            <a:r>
              <a:rPr kumimoji="1" lang="en-US" sz="1200" kern="1200" baseline="0" dirty="0">
                <a:solidFill>
                  <a:schemeClr val="tx1"/>
                </a:solidFill>
                <a:latin typeface="Times New Roman" pitchFamily="33" charset="0"/>
                <a:ea typeface="+mn-ea"/>
                <a:cs typeface="+mn-cs"/>
              </a:rPr>
              <a:t>specified by an address.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I/O module: </a:t>
            </a:r>
            <a:r>
              <a:rPr kumimoji="1" lang="en-US" sz="1200" b="0" kern="1200" baseline="0" dirty="0">
                <a:solidFill>
                  <a:schemeClr val="tx1"/>
                </a:solidFill>
                <a:latin typeface="Times New Roman" pitchFamily="33" charset="0"/>
                <a:ea typeface="+mn-ea"/>
                <a:cs typeface="+mn-cs"/>
              </a:rPr>
              <a:t>From an internal (to the computer system) point of view, I/O</a:t>
            </a:r>
          </a:p>
          <a:p>
            <a:r>
              <a:rPr kumimoji="1" lang="en-US" sz="1200" kern="1200" baseline="0" dirty="0">
                <a:solidFill>
                  <a:schemeClr val="tx1"/>
                </a:solidFill>
                <a:latin typeface="Times New Roman" pitchFamily="33" charset="0"/>
                <a:ea typeface="+mn-ea"/>
                <a:cs typeface="+mn-cs"/>
              </a:rPr>
              <a:t>is functionally similar to memory. There are two operations, read and write.</a:t>
            </a:r>
          </a:p>
          <a:p>
            <a:r>
              <a:rPr kumimoji="1" lang="en-US" sz="1200" kern="1200" baseline="0" dirty="0">
                <a:solidFill>
                  <a:schemeClr val="tx1"/>
                </a:solidFill>
                <a:latin typeface="Times New Roman" pitchFamily="33" charset="0"/>
                <a:ea typeface="+mn-ea"/>
                <a:cs typeface="+mn-cs"/>
              </a:rPr>
              <a:t>Further, an I/O module may control more than one external device. We can</a:t>
            </a:r>
          </a:p>
          <a:p>
            <a:r>
              <a:rPr kumimoji="1" lang="en-US" sz="1200" kern="1200" baseline="0" dirty="0">
                <a:solidFill>
                  <a:schemeClr val="tx1"/>
                </a:solidFill>
                <a:latin typeface="Times New Roman" pitchFamily="33" charset="0"/>
                <a:ea typeface="+mn-ea"/>
                <a:cs typeface="+mn-cs"/>
              </a:rPr>
              <a:t>refer to each of the interfaces to an external device as a </a:t>
            </a:r>
            <a:r>
              <a:rPr kumimoji="1" lang="en-US" sz="1200" i="1" kern="1200" baseline="0" dirty="0">
                <a:solidFill>
                  <a:schemeClr val="tx1"/>
                </a:solidFill>
                <a:latin typeface="Times New Roman" pitchFamily="33" charset="0"/>
                <a:ea typeface="+mn-ea"/>
                <a:cs typeface="+mn-cs"/>
              </a:rPr>
              <a:t>port </a:t>
            </a:r>
            <a:r>
              <a:rPr kumimoji="1" lang="en-US" sz="1200" i="0" kern="1200" baseline="0" dirty="0">
                <a:solidFill>
                  <a:schemeClr val="tx1"/>
                </a:solidFill>
                <a:latin typeface="Times New Roman" pitchFamily="33" charset="0"/>
                <a:ea typeface="+mn-ea"/>
                <a:cs typeface="+mn-cs"/>
              </a:rPr>
              <a:t>and give each</a:t>
            </a:r>
          </a:p>
          <a:p>
            <a:r>
              <a:rPr kumimoji="1" lang="en-US" sz="1200" kern="1200" baseline="0" dirty="0">
                <a:solidFill>
                  <a:schemeClr val="tx1"/>
                </a:solidFill>
                <a:latin typeface="Times New Roman" pitchFamily="33" charset="0"/>
                <a:ea typeface="+mn-ea"/>
                <a:cs typeface="+mn-cs"/>
              </a:rPr>
              <a:t>a unique address (e.g., 0, 1, …, </a:t>
            </a:r>
            <a:r>
              <a:rPr kumimoji="1" lang="en-US" sz="1200" i="1" kern="1200" baseline="0" dirty="0">
                <a:solidFill>
                  <a:schemeClr val="tx1"/>
                </a:solidFill>
                <a:latin typeface="Times New Roman" pitchFamily="33" charset="0"/>
                <a:ea typeface="+mn-ea"/>
                <a:cs typeface="+mn-cs"/>
              </a:rPr>
              <a:t>M - 1)</a:t>
            </a:r>
            <a:r>
              <a:rPr kumimoji="1" lang="en-US" sz="1200" i="0" kern="1200" baseline="0" dirty="0">
                <a:solidFill>
                  <a:schemeClr val="tx1"/>
                </a:solidFill>
                <a:latin typeface="Times New Roman" pitchFamily="33" charset="0"/>
                <a:ea typeface="+mn-ea"/>
                <a:cs typeface="+mn-cs"/>
              </a:rPr>
              <a:t>. In addition, there are external data</a:t>
            </a:r>
          </a:p>
          <a:p>
            <a:r>
              <a:rPr kumimoji="1" lang="en-US" sz="1200" kern="1200" baseline="0" dirty="0">
                <a:solidFill>
                  <a:schemeClr val="tx1"/>
                </a:solidFill>
                <a:latin typeface="Times New Roman" pitchFamily="33" charset="0"/>
                <a:ea typeface="+mn-ea"/>
                <a:cs typeface="+mn-cs"/>
              </a:rPr>
              <a:t>paths for the input and output of data with an external device. Finally, an I/O</a:t>
            </a:r>
          </a:p>
          <a:p>
            <a:r>
              <a:rPr kumimoji="1" lang="en-US" sz="1200" kern="1200" baseline="0" dirty="0">
                <a:solidFill>
                  <a:schemeClr val="tx1"/>
                </a:solidFill>
                <a:latin typeface="Times New Roman" pitchFamily="33" charset="0"/>
                <a:ea typeface="+mn-ea"/>
                <a:cs typeface="+mn-cs"/>
              </a:rPr>
              <a:t>module may be able to send interrupt signals to the processor.</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Processor: </a:t>
            </a:r>
            <a:r>
              <a:rPr kumimoji="1" lang="en-US" sz="1200" b="0" kern="1200" baseline="0" dirty="0">
                <a:solidFill>
                  <a:schemeClr val="tx1"/>
                </a:solidFill>
                <a:latin typeface="Times New Roman" pitchFamily="33" charset="0"/>
                <a:ea typeface="+mn-ea"/>
                <a:cs typeface="+mn-cs"/>
              </a:rPr>
              <a:t>The processor reads in instructions and data, writes out data after</a:t>
            </a:r>
          </a:p>
          <a:p>
            <a:r>
              <a:rPr kumimoji="1" lang="en-US" sz="1200" kern="1200" baseline="0" dirty="0">
                <a:solidFill>
                  <a:schemeClr val="tx1"/>
                </a:solidFill>
                <a:latin typeface="Times New Roman" pitchFamily="33" charset="0"/>
                <a:ea typeface="+mn-ea"/>
                <a:cs typeface="+mn-cs"/>
              </a:rPr>
              <a:t>processing, and uses control signals to control the overall operation of the</a:t>
            </a:r>
          </a:p>
          <a:p>
            <a:r>
              <a:rPr kumimoji="1" lang="en-US" sz="1200" kern="1200" baseline="0" dirty="0">
                <a:solidFill>
                  <a:schemeClr val="tx1"/>
                </a:solidFill>
                <a:latin typeface="Times New Roman" pitchFamily="33" charset="0"/>
                <a:ea typeface="+mn-ea"/>
                <a:cs typeface="+mn-cs"/>
              </a:rPr>
              <a:t>system. It also receives interrupt signals.</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23</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38D44FE-DACA-4D42-8C03-AE892A80BD0A}" type="slidenum">
              <a:rPr lang="en-US"/>
              <a:pPr/>
              <a:t>24</a:t>
            </a:fld>
            <a:endParaRPr lang="en-US" dirty="0"/>
          </a:p>
        </p:txBody>
      </p:sp>
      <p:sp>
        <p:nvSpPr>
          <p:cNvPr id="84994" name="Rectangle 2"/>
          <p:cNvSpPr>
            <a:spLocks noGrp="1" noRot="1" noChangeAspect="1" noChangeArrowheads="1" noTextEdit="1"/>
          </p:cNvSpPr>
          <p:nvPr>
            <p:ph type="sldImg"/>
          </p:nvPr>
        </p:nvSpPr>
        <p:spPr>
          <a:ln/>
        </p:spPr>
      </p:sp>
      <p:sp>
        <p:nvSpPr>
          <p:cNvPr id="84995"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The preceding list defines the data to be exchanged. The interconnection</a:t>
            </a:r>
          </a:p>
          <a:p>
            <a:r>
              <a:rPr kumimoji="1" lang="en-US" sz="1200" kern="1200" baseline="0" dirty="0">
                <a:solidFill>
                  <a:schemeClr val="tx1"/>
                </a:solidFill>
                <a:latin typeface="Times New Roman" pitchFamily="33" charset="0"/>
                <a:ea typeface="+mn-ea"/>
                <a:cs typeface="+mn-cs"/>
              </a:rPr>
              <a:t>structure must support the following types of transfers: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Memory to processor: </a:t>
            </a:r>
            <a:r>
              <a:rPr kumimoji="1" lang="en-US" sz="1200" b="0" kern="1200" baseline="0" dirty="0">
                <a:solidFill>
                  <a:schemeClr val="tx1"/>
                </a:solidFill>
                <a:latin typeface="Times New Roman" pitchFamily="33" charset="0"/>
                <a:ea typeface="+mn-ea"/>
                <a:cs typeface="+mn-cs"/>
              </a:rPr>
              <a:t>The processor reads an instruction or a unit of data</a:t>
            </a:r>
          </a:p>
          <a:p>
            <a:r>
              <a:rPr kumimoji="1" lang="en-US" sz="1200" kern="1200" baseline="0" dirty="0">
                <a:solidFill>
                  <a:schemeClr val="tx1"/>
                </a:solidFill>
                <a:latin typeface="Times New Roman" pitchFamily="33" charset="0"/>
                <a:ea typeface="+mn-ea"/>
                <a:cs typeface="+mn-cs"/>
              </a:rPr>
              <a:t>from memory.</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Processor to memory: </a:t>
            </a:r>
            <a:r>
              <a:rPr kumimoji="1" lang="en-US" sz="1200" b="0" kern="1200" baseline="0" dirty="0">
                <a:solidFill>
                  <a:schemeClr val="tx1"/>
                </a:solidFill>
                <a:latin typeface="Times New Roman" pitchFamily="33" charset="0"/>
                <a:ea typeface="+mn-ea"/>
                <a:cs typeface="+mn-cs"/>
              </a:rPr>
              <a:t>The processor writes a unit of data to memory.</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I/O to processor: </a:t>
            </a:r>
            <a:r>
              <a:rPr kumimoji="1" lang="en-US" sz="1200" b="0" kern="1200" baseline="0" dirty="0">
                <a:solidFill>
                  <a:schemeClr val="tx1"/>
                </a:solidFill>
                <a:latin typeface="Times New Roman" pitchFamily="33" charset="0"/>
                <a:ea typeface="+mn-ea"/>
                <a:cs typeface="+mn-cs"/>
              </a:rPr>
              <a:t>The processor reads data from an I/O device via an I/O</a:t>
            </a:r>
          </a:p>
          <a:p>
            <a:r>
              <a:rPr kumimoji="1" lang="en-US" sz="1200" b="0" kern="1200" baseline="0" dirty="0">
                <a:solidFill>
                  <a:schemeClr val="tx1"/>
                </a:solidFill>
                <a:latin typeface="Times New Roman" pitchFamily="33" charset="0"/>
                <a:ea typeface="+mn-ea"/>
                <a:cs typeface="+mn-cs"/>
              </a:rPr>
              <a:t>module.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Processor to I/O: </a:t>
            </a:r>
            <a:r>
              <a:rPr kumimoji="1" lang="en-US" sz="1200" b="0" kern="1200" baseline="0" dirty="0">
                <a:solidFill>
                  <a:schemeClr val="tx1"/>
                </a:solidFill>
                <a:latin typeface="Times New Roman" pitchFamily="33" charset="0"/>
                <a:ea typeface="+mn-ea"/>
                <a:cs typeface="+mn-cs"/>
              </a:rPr>
              <a:t>The processor sends data to the I/O device.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I/O to or from memory: </a:t>
            </a:r>
            <a:r>
              <a:rPr kumimoji="1" lang="en-US" sz="1200" b="0" kern="1200" baseline="0" dirty="0">
                <a:solidFill>
                  <a:schemeClr val="tx1"/>
                </a:solidFill>
                <a:latin typeface="Times New Roman" pitchFamily="33" charset="0"/>
                <a:ea typeface="+mn-ea"/>
                <a:cs typeface="+mn-cs"/>
              </a:rPr>
              <a:t>For these two cases, an I/O module is allowed to exchange</a:t>
            </a:r>
          </a:p>
          <a:p>
            <a:r>
              <a:rPr kumimoji="1" lang="en-US" sz="1200" kern="1200" baseline="0" dirty="0">
                <a:solidFill>
                  <a:schemeClr val="tx1"/>
                </a:solidFill>
                <a:latin typeface="Times New Roman" pitchFamily="33" charset="0"/>
                <a:ea typeface="+mn-ea"/>
                <a:cs typeface="+mn-cs"/>
              </a:rPr>
              <a:t>data directly with memory, without going through the processor, using</a:t>
            </a:r>
          </a:p>
          <a:p>
            <a:r>
              <a:rPr kumimoji="1" lang="en-US" sz="1200" kern="1200" baseline="0" dirty="0">
                <a:solidFill>
                  <a:schemeClr val="tx1"/>
                </a:solidFill>
                <a:latin typeface="Times New Roman" pitchFamily="33" charset="0"/>
                <a:ea typeface="+mn-ea"/>
                <a:cs typeface="+mn-cs"/>
              </a:rPr>
              <a:t>direct memory access.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Over the years, a number of interconnection structures have been tried. By</a:t>
            </a:r>
          </a:p>
          <a:p>
            <a:r>
              <a:rPr kumimoji="1" lang="en-US" sz="1200" kern="1200" baseline="0" dirty="0">
                <a:solidFill>
                  <a:schemeClr val="tx1"/>
                </a:solidFill>
                <a:latin typeface="Times New Roman" pitchFamily="33" charset="0"/>
                <a:ea typeface="+mn-ea"/>
                <a:cs typeface="+mn-cs"/>
              </a:rPr>
              <a:t>far the most common are (1) the </a:t>
            </a:r>
            <a:r>
              <a:rPr kumimoji="1" lang="en-US" sz="1200" b="1" kern="1200" baseline="0" dirty="0">
                <a:solidFill>
                  <a:schemeClr val="tx1"/>
                </a:solidFill>
                <a:latin typeface="Times New Roman" pitchFamily="33" charset="0"/>
                <a:ea typeface="+mn-ea"/>
                <a:cs typeface="+mn-cs"/>
              </a:rPr>
              <a:t>bus</a:t>
            </a:r>
            <a:r>
              <a:rPr kumimoji="1" lang="en-US" sz="1200" kern="1200" baseline="0" dirty="0">
                <a:solidFill>
                  <a:schemeClr val="tx1"/>
                </a:solidFill>
                <a:latin typeface="Times New Roman" pitchFamily="33" charset="0"/>
                <a:ea typeface="+mn-ea"/>
                <a:cs typeface="+mn-cs"/>
              </a:rPr>
              <a:t> and various multiple-bus structures, and (2)</a:t>
            </a:r>
          </a:p>
          <a:p>
            <a:r>
              <a:rPr kumimoji="1" lang="en-US" sz="1200" kern="1200" baseline="0" dirty="0">
                <a:solidFill>
                  <a:schemeClr val="tx1"/>
                </a:solidFill>
                <a:latin typeface="Times New Roman" pitchFamily="33" charset="0"/>
                <a:ea typeface="+mn-ea"/>
                <a:cs typeface="+mn-cs"/>
              </a:rPr>
              <a:t>point-to-point interconnection structures with packetized data transfer. We devote</a:t>
            </a:r>
          </a:p>
          <a:p>
            <a:r>
              <a:rPr kumimoji="1" lang="en-US" sz="1200" kern="1200" baseline="0" dirty="0">
                <a:solidFill>
                  <a:schemeClr val="tx1"/>
                </a:solidFill>
                <a:latin typeface="Times New Roman" pitchFamily="33" charset="0"/>
                <a:ea typeface="+mn-ea"/>
                <a:cs typeface="+mn-cs"/>
              </a:rPr>
              <a:t>the remainder of this chapter for a discussion of these structures.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B16D75-E218-A14B-B9E2-6CD651DC94F8}" type="slidenum">
              <a:rPr lang="en-US"/>
              <a:pPr/>
              <a:t>25</a:t>
            </a:fld>
            <a:endParaRPr lang="en-US" dirty="0"/>
          </a:p>
        </p:txBody>
      </p:sp>
      <p:sp>
        <p:nvSpPr>
          <p:cNvPr id="90114" name="Rectangle 2"/>
          <p:cNvSpPr>
            <a:spLocks noGrp="1" noRot="1" noChangeAspect="1" noChangeArrowheads="1" noTextEdit="1"/>
          </p:cNvSpPr>
          <p:nvPr>
            <p:ph type="sldImg"/>
          </p:nvPr>
        </p:nvSpPr>
        <p:spPr>
          <a:ln/>
        </p:spPr>
      </p:sp>
      <p:sp>
        <p:nvSpPr>
          <p:cNvPr id="90115" name="Rectangle 3"/>
          <p:cNvSpPr>
            <a:spLocks noGrp="1" noChangeArrowheads="1"/>
          </p:cNvSpPr>
          <p:nvPr>
            <p:ph type="body" idx="1"/>
          </p:nvPr>
        </p:nvSpPr>
        <p:spPr/>
        <p:txBody>
          <a:bodyPr/>
          <a:lstStyle/>
          <a:p>
            <a:r>
              <a:rPr kumimoji="1" lang="en-US" sz="1200" b="0" i="0" u="none" strike="noStrike" kern="1200" baseline="0" dirty="0">
                <a:solidFill>
                  <a:schemeClr val="tx1"/>
                </a:solidFill>
                <a:latin typeface="Times New Roman" pitchFamily="33" charset="0"/>
                <a:ea typeface="+mn-ea"/>
                <a:cs typeface="+mn-cs"/>
              </a:rPr>
              <a:t>The bus was the dominant means of computer system component interconnection</a:t>
            </a:r>
          </a:p>
          <a:p>
            <a:r>
              <a:rPr kumimoji="1" lang="en-US" sz="1200" b="0" i="0" u="none" strike="noStrike" kern="1200" baseline="0" dirty="0">
                <a:solidFill>
                  <a:schemeClr val="tx1"/>
                </a:solidFill>
                <a:latin typeface="Times New Roman" pitchFamily="33" charset="0"/>
                <a:ea typeface="+mn-ea"/>
                <a:cs typeface="+mn-cs"/>
              </a:rPr>
              <a:t>for decades. For general-purpose computers, it has gradually given way to various</a:t>
            </a:r>
          </a:p>
          <a:p>
            <a:r>
              <a:rPr kumimoji="1" lang="en-US" sz="1200" b="0" i="0" u="none" strike="noStrike" kern="1200" baseline="0" dirty="0">
                <a:solidFill>
                  <a:schemeClr val="tx1"/>
                </a:solidFill>
                <a:latin typeface="Times New Roman" pitchFamily="33" charset="0"/>
                <a:ea typeface="+mn-ea"/>
                <a:cs typeface="+mn-cs"/>
              </a:rPr>
              <a:t>point-to-point interconnection structures, which now dominate computer system</a:t>
            </a:r>
          </a:p>
          <a:p>
            <a:r>
              <a:rPr kumimoji="1" lang="en-US" sz="1200" b="0" i="0" u="none" strike="noStrike" kern="1200" baseline="0" dirty="0">
                <a:solidFill>
                  <a:schemeClr val="tx1"/>
                </a:solidFill>
                <a:latin typeface="Times New Roman" pitchFamily="33" charset="0"/>
                <a:ea typeface="+mn-ea"/>
                <a:cs typeface="+mn-cs"/>
              </a:rPr>
              <a:t>design. However, bus structures are still commonly used for embedded systems, particularly</a:t>
            </a:r>
          </a:p>
          <a:p>
            <a:r>
              <a:rPr kumimoji="1" lang="en-US" sz="1200" b="0" i="0" u="none" strike="noStrike" kern="1200" baseline="0" dirty="0">
                <a:solidFill>
                  <a:schemeClr val="tx1"/>
                </a:solidFill>
                <a:latin typeface="Times New Roman" pitchFamily="33" charset="0"/>
                <a:ea typeface="+mn-ea"/>
                <a:cs typeface="+mn-cs"/>
              </a:rPr>
              <a:t>microcontrollers. In this section, we give a brief overview of bus structure.</a:t>
            </a:r>
          </a:p>
          <a:p>
            <a:r>
              <a:rPr kumimoji="1" lang="en-US" sz="1200" b="0" i="0" u="none" strike="noStrike" kern="1200" baseline="0" dirty="0">
                <a:solidFill>
                  <a:schemeClr val="tx1"/>
                </a:solidFill>
                <a:latin typeface="Times New Roman" pitchFamily="33" charset="0"/>
                <a:ea typeface="+mn-ea"/>
                <a:cs typeface="+mn-cs"/>
              </a:rPr>
              <a:t>Appendix A provides more detail.</a:t>
            </a:r>
            <a:endParaRPr kumimoji="1" lang="en-US" sz="1200" kern="1200" baseline="0" dirty="0">
              <a:solidFill>
                <a:schemeClr val="tx1"/>
              </a:solidFill>
              <a:latin typeface="Times New Roman" pitchFamily="33" charset="0"/>
              <a:ea typeface="+mn-ea"/>
              <a:cs typeface="+mn-cs"/>
            </a:endParaRP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 bus is a communication pathway connecting two or more devices. A key characteristic</a:t>
            </a:r>
          </a:p>
          <a:p>
            <a:r>
              <a:rPr kumimoji="1" lang="en-US" sz="1200" kern="1200" baseline="0" dirty="0">
                <a:solidFill>
                  <a:schemeClr val="tx1"/>
                </a:solidFill>
                <a:latin typeface="Times New Roman" pitchFamily="33" charset="0"/>
                <a:ea typeface="+mn-ea"/>
                <a:cs typeface="+mn-cs"/>
              </a:rPr>
              <a:t>of a bus is that it is a shared transmission medium. Multiple devices connect</a:t>
            </a:r>
          </a:p>
          <a:p>
            <a:r>
              <a:rPr kumimoji="1" lang="en-US" sz="1200" kern="1200" baseline="0" dirty="0">
                <a:solidFill>
                  <a:schemeClr val="tx1"/>
                </a:solidFill>
                <a:latin typeface="Times New Roman" pitchFamily="33" charset="0"/>
                <a:ea typeface="+mn-ea"/>
                <a:cs typeface="+mn-cs"/>
              </a:rPr>
              <a:t>to the bus, and a signal transmitted by any one device is available for reception by</a:t>
            </a:r>
          </a:p>
          <a:p>
            <a:r>
              <a:rPr kumimoji="1" lang="en-US" sz="1200" kern="1200" baseline="0" dirty="0">
                <a:solidFill>
                  <a:schemeClr val="tx1"/>
                </a:solidFill>
                <a:latin typeface="Times New Roman" pitchFamily="33" charset="0"/>
                <a:ea typeface="+mn-ea"/>
                <a:cs typeface="+mn-cs"/>
              </a:rPr>
              <a:t>all other devices attached to the bus. If two devices transmit during the same time</a:t>
            </a:r>
          </a:p>
          <a:p>
            <a:r>
              <a:rPr kumimoji="1" lang="en-US" sz="1200" kern="1200" baseline="0" dirty="0">
                <a:solidFill>
                  <a:schemeClr val="tx1"/>
                </a:solidFill>
                <a:latin typeface="Times New Roman" pitchFamily="33" charset="0"/>
                <a:ea typeface="+mn-ea"/>
                <a:cs typeface="+mn-cs"/>
              </a:rPr>
              <a:t>period, their signals will overlap and become garbled. Thus, only one device at a</a:t>
            </a:r>
          </a:p>
          <a:p>
            <a:r>
              <a:rPr kumimoji="1" lang="en-US" sz="1200" kern="1200" baseline="0" dirty="0">
                <a:solidFill>
                  <a:schemeClr val="tx1"/>
                </a:solidFill>
                <a:latin typeface="Times New Roman" pitchFamily="33" charset="0"/>
                <a:ea typeface="+mn-ea"/>
                <a:cs typeface="+mn-cs"/>
              </a:rPr>
              <a:t>time can successfully transmit.</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Typically, a bus consists of multiple communication pathways, or lines. Each</a:t>
            </a:r>
          </a:p>
          <a:p>
            <a:r>
              <a:rPr kumimoji="1" lang="en-US" sz="1200" kern="1200" baseline="0" dirty="0">
                <a:solidFill>
                  <a:schemeClr val="tx1"/>
                </a:solidFill>
                <a:latin typeface="Times New Roman" pitchFamily="33" charset="0"/>
                <a:ea typeface="+mn-ea"/>
                <a:cs typeface="+mn-cs"/>
              </a:rPr>
              <a:t>line is capable of transmitting signals representing binary 1 and binary 0. Over time,</a:t>
            </a:r>
          </a:p>
          <a:p>
            <a:r>
              <a:rPr kumimoji="1" lang="en-US" sz="1200" kern="1200" baseline="0" dirty="0">
                <a:solidFill>
                  <a:schemeClr val="tx1"/>
                </a:solidFill>
                <a:latin typeface="Times New Roman" pitchFamily="33" charset="0"/>
                <a:ea typeface="+mn-ea"/>
                <a:cs typeface="+mn-cs"/>
              </a:rPr>
              <a:t>a sequence of binary digits can be transmitted across a single line. Taken together,</a:t>
            </a:r>
          </a:p>
          <a:p>
            <a:r>
              <a:rPr kumimoji="1" lang="en-US" sz="1200" kern="1200" baseline="0" dirty="0">
                <a:solidFill>
                  <a:schemeClr val="tx1"/>
                </a:solidFill>
                <a:latin typeface="Times New Roman" pitchFamily="33" charset="0"/>
                <a:ea typeface="+mn-ea"/>
                <a:cs typeface="+mn-cs"/>
              </a:rPr>
              <a:t>several lines of a bus can be used to transmit binary digits simultaneously (in parallel).</a:t>
            </a:r>
          </a:p>
          <a:p>
            <a:r>
              <a:rPr kumimoji="1" lang="en-US" sz="1200" kern="1200" baseline="0" dirty="0">
                <a:solidFill>
                  <a:schemeClr val="tx1"/>
                </a:solidFill>
                <a:latin typeface="Times New Roman" pitchFamily="33" charset="0"/>
                <a:ea typeface="+mn-ea"/>
                <a:cs typeface="+mn-cs"/>
              </a:rPr>
              <a:t>For example, an 8-bit unit of data can be transmitted over eight bus lines.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Computer systems contain a number of different buses that provide pathways</a:t>
            </a:r>
          </a:p>
          <a:p>
            <a:r>
              <a:rPr kumimoji="1" lang="en-US" sz="1200" kern="1200" baseline="0" dirty="0">
                <a:solidFill>
                  <a:schemeClr val="tx1"/>
                </a:solidFill>
                <a:latin typeface="Times New Roman" pitchFamily="33" charset="0"/>
                <a:ea typeface="+mn-ea"/>
                <a:cs typeface="+mn-cs"/>
              </a:rPr>
              <a:t>between components at various levels of the computer system hierarchy. A bus that</a:t>
            </a:r>
          </a:p>
          <a:p>
            <a:r>
              <a:rPr kumimoji="1" lang="en-US" sz="1200" kern="1200" baseline="0" dirty="0">
                <a:solidFill>
                  <a:schemeClr val="tx1"/>
                </a:solidFill>
                <a:latin typeface="Times New Roman" pitchFamily="33" charset="0"/>
                <a:ea typeface="+mn-ea"/>
                <a:cs typeface="+mn-cs"/>
              </a:rPr>
              <a:t>connects major computer components (processor, memory, I/O) is called a </a:t>
            </a:r>
            <a:r>
              <a:rPr kumimoji="1" lang="en-US" sz="1200" b="1" kern="1200" baseline="0" dirty="0">
                <a:solidFill>
                  <a:schemeClr val="tx1"/>
                </a:solidFill>
                <a:latin typeface="Times New Roman" pitchFamily="33" charset="0"/>
                <a:ea typeface="+mn-ea"/>
                <a:cs typeface="+mn-cs"/>
              </a:rPr>
              <a:t>system</a:t>
            </a:r>
          </a:p>
          <a:p>
            <a:r>
              <a:rPr kumimoji="1" lang="en-US" sz="1200" b="1" kern="1200" baseline="0" dirty="0">
                <a:solidFill>
                  <a:schemeClr val="tx1"/>
                </a:solidFill>
                <a:latin typeface="Times New Roman" pitchFamily="33" charset="0"/>
                <a:ea typeface="+mn-ea"/>
                <a:cs typeface="+mn-cs"/>
              </a:rPr>
              <a:t>bus. </a:t>
            </a:r>
            <a:r>
              <a:rPr kumimoji="1" lang="en-US" sz="1200" b="0" kern="1200" baseline="0" dirty="0">
                <a:solidFill>
                  <a:schemeClr val="tx1"/>
                </a:solidFill>
                <a:latin typeface="Times New Roman" pitchFamily="33" charset="0"/>
                <a:ea typeface="+mn-ea"/>
                <a:cs typeface="+mn-cs"/>
              </a:rPr>
              <a:t>The most common computer interconnection structures are based on the use of</a:t>
            </a:r>
          </a:p>
          <a:p>
            <a:r>
              <a:rPr kumimoji="1" lang="en-US" sz="1200" kern="1200" baseline="0" dirty="0">
                <a:solidFill>
                  <a:schemeClr val="tx1"/>
                </a:solidFill>
                <a:latin typeface="Times New Roman" pitchFamily="33" charset="0"/>
                <a:ea typeface="+mn-ea"/>
                <a:cs typeface="+mn-cs"/>
              </a:rPr>
              <a:t>one or more system buses.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39889A1-02AE-F14F-8173-99F7AB073639}" type="slidenum">
              <a:rPr lang="en-US"/>
              <a:pPr/>
              <a:t>26</a:t>
            </a:fld>
            <a:endParaRPr lang="en-US" dirty="0"/>
          </a:p>
        </p:txBody>
      </p:sp>
      <p:sp>
        <p:nvSpPr>
          <p:cNvPr id="91138" name="Rectangle 2"/>
          <p:cNvSpPr>
            <a:spLocks noGrp="1" noRot="1" noChangeAspect="1" noChangeArrowheads="1" noTextEdit="1"/>
          </p:cNvSpPr>
          <p:nvPr>
            <p:ph type="sldImg"/>
          </p:nvPr>
        </p:nvSpPr>
        <p:spPr>
          <a:ln/>
        </p:spPr>
      </p:sp>
      <p:sp>
        <p:nvSpPr>
          <p:cNvPr id="91139"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A system bus consists, typically, of from about fifty to hundreds of separate lines.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a:t>
            </a:r>
            <a:r>
              <a:rPr kumimoji="1" lang="en-US" sz="1200" b="1" kern="1200" baseline="0" dirty="0">
                <a:solidFill>
                  <a:schemeClr val="tx1"/>
                </a:solidFill>
                <a:latin typeface="Times New Roman" pitchFamily="33" charset="0"/>
                <a:ea typeface="+mn-ea"/>
                <a:cs typeface="+mn-cs"/>
              </a:rPr>
              <a:t>data lines </a:t>
            </a:r>
            <a:r>
              <a:rPr kumimoji="1" lang="en-US" sz="1200" b="0" kern="1200" baseline="0" dirty="0">
                <a:solidFill>
                  <a:schemeClr val="tx1"/>
                </a:solidFill>
                <a:latin typeface="Times New Roman" pitchFamily="33" charset="0"/>
                <a:ea typeface="+mn-ea"/>
                <a:cs typeface="+mn-cs"/>
              </a:rPr>
              <a:t>provide a path for moving data among system modules. These</a:t>
            </a:r>
          </a:p>
          <a:p>
            <a:r>
              <a:rPr kumimoji="1" lang="en-US" sz="1200" kern="1200" baseline="0" dirty="0">
                <a:solidFill>
                  <a:schemeClr val="tx1"/>
                </a:solidFill>
                <a:latin typeface="Times New Roman" pitchFamily="33" charset="0"/>
                <a:ea typeface="+mn-ea"/>
                <a:cs typeface="+mn-cs"/>
              </a:rPr>
              <a:t>lines, collectively, are called the </a:t>
            </a:r>
            <a:r>
              <a:rPr kumimoji="1" lang="en-US" sz="1200" b="1" kern="1200" baseline="0" dirty="0">
                <a:solidFill>
                  <a:schemeClr val="tx1"/>
                </a:solidFill>
                <a:latin typeface="Times New Roman" pitchFamily="33" charset="0"/>
                <a:ea typeface="+mn-ea"/>
                <a:cs typeface="+mn-cs"/>
              </a:rPr>
              <a:t>data bus. </a:t>
            </a:r>
            <a:r>
              <a:rPr kumimoji="1" lang="en-US" sz="1200" b="0" kern="1200" baseline="0" dirty="0">
                <a:solidFill>
                  <a:schemeClr val="tx1"/>
                </a:solidFill>
                <a:latin typeface="Times New Roman" pitchFamily="33" charset="0"/>
                <a:ea typeface="+mn-ea"/>
                <a:cs typeface="+mn-cs"/>
              </a:rPr>
              <a:t>The data bus may consist of 32, 64, 128, or</a:t>
            </a:r>
          </a:p>
          <a:p>
            <a:r>
              <a:rPr kumimoji="1" lang="en-US" sz="1200" kern="1200" baseline="0" dirty="0">
                <a:solidFill>
                  <a:schemeClr val="tx1"/>
                </a:solidFill>
                <a:latin typeface="Times New Roman" pitchFamily="33" charset="0"/>
                <a:ea typeface="+mn-ea"/>
                <a:cs typeface="+mn-cs"/>
              </a:rPr>
              <a:t>even more separate lines, the number of lines being referred to as the </a:t>
            </a:r>
            <a:r>
              <a:rPr kumimoji="1" lang="en-US" sz="1200" i="1" kern="1200" baseline="0" dirty="0">
                <a:solidFill>
                  <a:schemeClr val="tx1"/>
                </a:solidFill>
                <a:latin typeface="Times New Roman" pitchFamily="33" charset="0"/>
                <a:ea typeface="+mn-ea"/>
                <a:cs typeface="+mn-cs"/>
              </a:rPr>
              <a:t>width of the</a:t>
            </a:r>
          </a:p>
          <a:p>
            <a:r>
              <a:rPr kumimoji="1" lang="en-US" sz="1200" kern="1200" baseline="0" dirty="0">
                <a:solidFill>
                  <a:schemeClr val="tx1"/>
                </a:solidFill>
                <a:latin typeface="Times New Roman" pitchFamily="33" charset="0"/>
                <a:ea typeface="+mn-ea"/>
                <a:cs typeface="+mn-cs"/>
              </a:rPr>
              <a:t>data bus. Because each line can carry only 1 bit at a time, the number of lines determines</a:t>
            </a:r>
          </a:p>
          <a:p>
            <a:r>
              <a:rPr kumimoji="1" lang="en-US" sz="1200" kern="1200" baseline="0" dirty="0">
                <a:solidFill>
                  <a:schemeClr val="tx1"/>
                </a:solidFill>
                <a:latin typeface="Times New Roman" pitchFamily="33" charset="0"/>
                <a:ea typeface="+mn-ea"/>
                <a:cs typeface="+mn-cs"/>
              </a:rPr>
              <a:t>how many bits can be transferred at a time. The width of the data bus is a key</a:t>
            </a:r>
          </a:p>
          <a:p>
            <a:r>
              <a:rPr kumimoji="1" lang="en-US" sz="1200" kern="1200" baseline="0" dirty="0">
                <a:solidFill>
                  <a:schemeClr val="tx1"/>
                </a:solidFill>
                <a:latin typeface="Times New Roman" pitchFamily="33" charset="0"/>
                <a:ea typeface="+mn-ea"/>
                <a:cs typeface="+mn-cs"/>
              </a:rPr>
              <a:t>factor in determining overall system performance. For example, if the data bus is</a:t>
            </a:r>
          </a:p>
          <a:p>
            <a:r>
              <a:rPr kumimoji="1" lang="en-US" sz="1200" kern="1200" baseline="0" dirty="0">
                <a:solidFill>
                  <a:schemeClr val="tx1"/>
                </a:solidFill>
                <a:latin typeface="Times New Roman" pitchFamily="33" charset="0"/>
                <a:ea typeface="+mn-ea"/>
                <a:cs typeface="+mn-cs"/>
              </a:rPr>
              <a:t>32 bits wide and each instruction is 64 bits long, then the processor must access the</a:t>
            </a:r>
          </a:p>
          <a:p>
            <a:r>
              <a:rPr kumimoji="1" lang="en-US" sz="1200" kern="1200" baseline="0" dirty="0">
                <a:solidFill>
                  <a:schemeClr val="tx1"/>
                </a:solidFill>
                <a:latin typeface="Times New Roman" pitchFamily="33" charset="0"/>
                <a:ea typeface="+mn-ea"/>
                <a:cs typeface="+mn-cs"/>
              </a:rPr>
              <a:t>memory module twice during each instruction cycle.</a:t>
            </a:r>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CBDFCFA-2CFA-7C4C-BE9D-1BCBF27AFAA1}" type="slidenum">
              <a:rPr lang="en-US"/>
              <a:pPr/>
              <a:t>27</a:t>
            </a:fld>
            <a:endParaRPr lang="en-US" dirty="0"/>
          </a:p>
        </p:txBody>
      </p:sp>
      <p:sp>
        <p:nvSpPr>
          <p:cNvPr id="92162" name="Rectangle 2"/>
          <p:cNvSpPr>
            <a:spLocks noGrp="1" noRot="1" noChangeAspect="1" noChangeArrowheads="1" noTextEdit="1"/>
          </p:cNvSpPr>
          <p:nvPr>
            <p:ph type="sldImg"/>
          </p:nvPr>
        </p:nvSpPr>
        <p:spPr>
          <a:ln/>
        </p:spPr>
      </p:sp>
      <p:sp>
        <p:nvSpPr>
          <p:cNvPr id="92163"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The </a:t>
            </a:r>
            <a:r>
              <a:rPr kumimoji="1" lang="en-US" sz="1200" b="1" kern="1200" baseline="0" dirty="0">
                <a:solidFill>
                  <a:schemeClr val="tx1"/>
                </a:solidFill>
                <a:latin typeface="Times New Roman" pitchFamily="33" charset="0"/>
                <a:ea typeface="+mn-ea"/>
                <a:cs typeface="+mn-cs"/>
              </a:rPr>
              <a:t>address lines </a:t>
            </a:r>
            <a:r>
              <a:rPr kumimoji="1" lang="en-US" sz="1200" b="0" kern="1200" baseline="0" dirty="0">
                <a:solidFill>
                  <a:schemeClr val="tx1"/>
                </a:solidFill>
                <a:latin typeface="Times New Roman" pitchFamily="33" charset="0"/>
                <a:ea typeface="+mn-ea"/>
                <a:cs typeface="+mn-cs"/>
              </a:rPr>
              <a:t>are used to designate the source or destination of the data on</a:t>
            </a:r>
          </a:p>
          <a:p>
            <a:r>
              <a:rPr kumimoji="1" lang="en-US" sz="1200" kern="1200" baseline="0" dirty="0">
                <a:solidFill>
                  <a:schemeClr val="tx1"/>
                </a:solidFill>
                <a:latin typeface="Times New Roman" pitchFamily="33" charset="0"/>
                <a:ea typeface="+mn-ea"/>
                <a:cs typeface="+mn-cs"/>
              </a:rPr>
              <a:t>the data bus. For example, if the processor wishes to read a word (8, 16, or 32 bits)</a:t>
            </a:r>
          </a:p>
          <a:p>
            <a:r>
              <a:rPr kumimoji="1" lang="en-US" sz="1200" kern="1200" baseline="0" dirty="0">
                <a:solidFill>
                  <a:schemeClr val="tx1"/>
                </a:solidFill>
                <a:latin typeface="Times New Roman" pitchFamily="33" charset="0"/>
                <a:ea typeface="+mn-ea"/>
                <a:cs typeface="+mn-cs"/>
              </a:rPr>
              <a:t>of data from memory, it puts the address of the desired word on the address lines.</a:t>
            </a:r>
          </a:p>
          <a:p>
            <a:r>
              <a:rPr kumimoji="1" lang="en-US" sz="1200" kern="1200" baseline="0" dirty="0">
                <a:solidFill>
                  <a:schemeClr val="tx1"/>
                </a:solidFill>
                <a:latin typeface="Times New Roman" pitchFamily="33" charset="0"/>
                <a:ea typeface="+mn-ea"/>
                <a:cs typeface="+mn-cs"/>
              </a:rPr>
              <a:t>Clearly, the width of the </a:t>
            </a:r>
            <a:r>
              <a:rPr kumimoji="1" lang="en-US" sz="1200" b="1" kern="1200" baseline="0" dirty="0">
                <a:solidFill>
                  <a:schemeClr val="tx1"/>
                </a:solidFill>
                <a:latin typeface="Times New Roman" pitchFamily="33" charset="0"/>
                <a:ea typeface="+mn-ea"/>
                <a:cs typeface="+mn-cs"/>
              </a:rPr>
              <a:t>address bus </a:t>
            </a:r>
            <a:r>
              <a:rPr kumimoji="1" lang="en-US" sz="1200" b="0" kern="1200" baseline="0" dirty="0">
                <a:solidFill>
                  <a:schemeClr val="tx1"/>
                </a:solidFill>
                <a:latin typeface="Times New Roman" pitchFamily="33" charset="0"/>
                <a:ea typeface="+mn-ea"/>
                <a:cs typeface="+mn-cs"/>
              </a:rPr>
              <a:t>determines the maximum possible memory</a:t>
            </a:r>
          </a:p>
          <a:p>
            <a:r>
              <a:rPr kumimoji="1" lang="en-US" sz="1200" kern="1200" baseline="0" dirty="0">
                <a:solidFill>
                  <a:schemeClr val="tx1"/>
                </a:solidFill>
                <a:latin typeface="Times New Roman" pitchFamily="33" charset="0"/>
                <a:ea typeface="+mn-ea"/>
                <a:cs typeface="+mn-cs"/>
              </a:rPr>
              <a:t>capacity of the system. Furthermore, the address lines are generally also used to</a:t>
            </a:r>
          </a:p>
          <a:p>
            <a:r>
              <a:rPr kumimoji="1" lang="en-US" sz="1200" kern="1200" baseline="0" dirty="0">
                <a:solidFill>
                  <a:schemeClr val="tx1"/>
                </a:solidFill>
                <a:latin typeface="Times New Roman" pitchFamily="33" charset="0"/>
                <a:ea typeface="+mn-ea"/>
                <a:cs typeface="+mn-cs"/>
              </a:rPr>
              <a:t>address I/O ports. Typically, the higher-order bits are used to select a particular</a:t>
            </a:r>
          </a:p>
          <a:p>
            <a:r>
              <a:rPr kumimoji="1" lang="en-US" sz="1200" kern="1200" baseline="0" dirty="0">
                <a:solidFill>
                  <a:schemeClr val="tx1"/>
                </a:solidFill>
                <a:latin typeface="Times New Roman" pitchFamily="33" charset="0"/>
                <a:ea typeface="+mn-ea"/>
                <a:cs typeface="+mn-cs"/>
              </a:rPr>
              <a:t>module on the bus, and the lower-order bits select a memory location or I/O port</a:t>
            </a:r>
          </a:p>
          <a:p>
            <a:r>
              <a:rPr kumimoji="1" lang="en-US" sz="1200" kern="1200" baseline="0" dirty="0">
                <a:solidFill>
                  <a:schemeClr val="tx1"/>
                </a:solidFill>
                <a:latin typeface="Times New Roman" pitchFamily="33" charset="0"/>
                <a:ea typeface="+mn-ea"/>
                <a:cs typeface="+mn-cs"/>
              </a:rPr>
              <a:t>within the module. For example, on an 8-bit address bus, address 01111111 and</a:t>
            </a:r>
          </a:p>
          <a:p>
            <a:r>
              <a:rPr kumimoji="1" lang="en-US" sz="1200" kern="1200" baseline="0" dirty="0">
                <a:solidFill>
                  <a:schemeClr val="tx1"/>
                </a:solidFill>
                <a:latin typeface="Times New Roman" pitchFamily="33" charset="0"/>
                <a:ea typeface="+mn-ea"/>
                <a:cs typeface="+mn-cs"/>
              </a:rPr>
              <a:t>below might reference locations in a memory module (module 0) with 128 words</a:t>
            </a:r>
          </a:p>
          <a:p>
            <a:r>
              <a:rPr kumimoji="1" lang="en-US" sz="1200" kern="1200" baseline="0" dirty="0">
                <a:solidFill>
                  <a:schemeClr val="tx1"/>
                </a:solidFill>
                <a:latin typeface="Times New Roman" pitchFamily="33" charset="0"/>
                <a:ea typeface="+mn-ea"/>
                <a:cs typeface="+mn-cs"/>
              </a:rPr>
              <a:t>of memory, and address 10000000 and above refer to devices attached to an I/O</a:t>
            </a:r>
          </a:p>
          <a:p>
            <a:r>
              <a:rPr kumimoji="1" lang="en-US" sz="1200" kern="1200" baseline="0" dirty="0">
                <a:solidFill>
                  <a:schemeClr val="tx1"/>
                </a:solidFill>
                <a:latin typeface="Times New Roman" pitchFamily="33" charset="0"/>
                <a:ea typeface="+mn-ea"/>
                <a:cs typeface="+mn-cs"/>
              </a:rPr>
              <a:t>module (module 1).</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a:t>
            </a:r>
            <a:r>
              <a:rPr kumimoji="1" lang="en-US" sz="1200" b="1" kern="1200" baseline="0" dirty="0">
                <a:solidFill>
                  <a:schemeClr val="tx1"/>
                </a:solidFill>
                <a:latin typeface="Times New Roman" pitchFamily="33" charset="0"/>
                <a:ea typeface="+mn-ea"/>
                <a:cs typeface="+mn-cs"/>
              </a:rPr>
              <a:t>control lines </a:t>
            </a:r>
            <a:r>
              <a:rPr kumimoji="1" lang="en-US" sz="1200" b="0" kern="1200" baseline="0" dirty="0">
                <a:solidFill>
                  <a:schemeClr val="tx1"/>
                </a:solidFill>
                <a:latin typeface="Times New Roman" pitchFamily="33" charset="0"/>
                <a:ea typeface="+mn-ea"/>
                <a:cs typeface="+mn-cs"/>
              </a:rPr>
              <a:t>are used to control the access to and the use of the data and</a:t>
            </a:r>
          </a:p>
          <a:p>
            <a:r>
              <a:rPr kumimoji="1" lang="en-US" sz="1200" kern="1200" baseline="0" dirty="0">
                <a:solidFill>
                  <a:schemeClr val="tx1"/>
                </a:solidFill>
                <a:latin typeface="Times New Roman" pitchFamily="33" charset="0"/>
                <a:ea typeface="+mn-ea"/>
                <a:cs typeface="+mn-cs"/>
              </a:rPr>
              <a:t>address lines. Because the data and address lines are shared by all components,</a:t>
            </a:r>
          </a:p>
          <a:p>
            <a:r>
              <a:rPr kumimoji="1" lang="en-US" sz="1200" kern="1200" baseline="0" dirty="0">
                <a:solidFill>
                  <a:schemeClr val="tx1"/>
                </a:solidFill>
                <a:latin typeface="Times New Roman" pitchFamily="33" charset="0"/>
                <a:ea typeface="+mn-ea"/>
                <a:cs typeface="+mn-cs"/>
              </a:rPr>
              <a:t>there must be a means of controlling their use. Control signals transmit both command</a:t>
            </a:r>
          </a:p>
          <a:p>
            <a:r>
              <a:rPr kumimoji="1" lang="en-US" sz="1200" kern="1200" baseline="0" dirty="0">
                <a:solidFill>
                  <a:schemeClr val="tx1"/>
                </a:solidFill>
                <a:latin typeface="Times New Roman" pitchFamily="33" charset="0"/>
                <a:ea typeface="+mn-ea"/>
                <a:cs typeface="+mn-cs"/>
              </a:rPr>
              <a:t>and timing information among system modules. Timing signals indicate the</a:t>
            </a:r>
          </a:p>
          <a:p>
            <a:r>
              <a:rPr kumimoji="1" lang="en-US" sz="1200" kern="1200" baseline="0" dirty="0">
                <a:solidFill>
                  <a:schemeClr val="tx1"/>
                </a:solidFill>
                <a:latin typeface="Times New Roman" pitchFamily="33" charset="0"/>
                <a:ea typeface="+mn-ea"/>
                <a:cs typeface="+mn-cs"/>
              </a:rPr>
              <a:t>validity of data and address information. Command signals specify operations to be</a:t>
            </a:r>
          </a:p>
          <a:p>
            <a:r>
              <a:rPr kumimoji="1" lang="en-US" sz="1200" kern="1200" baseline="0" dirty="0">
                <a:solidFill>
                  <a:schemeClr val="tx1"/>
                </a:solidFill>
                <a:latin typeface="Times New Roman" pitchFamily="33" charset="0"/>
                <a:ea typeface="+mn-ea"/>
                <a:cs typeface="+mn-cs"/>
              </a:rPr>
              <a:t>performed. Typical control lines include:</a:t>
            </a:r>
            <a:endParaRPr kumimoji="1" lang="en-GB" sz="1200" kern="1200" baseline="0" dirty="0">
              <a:solidFill>
                <a:schemeClr val="tx1"/>
              </a:solidFill>
              <a:latin typeface="Times New Roman" pitchFamily="33" charset="0"/>
              <a:ea typeface="+mn-ea"/>
              <a:cs typeface="+mn-cs"/>
            </a:endParaRP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Memory write: </a:t>
            </a:r>
            <a:r>
              <a:rPr kumimoji="1" lang="en-US" sz="1200" b="0" kern="1200" baseline="0" dirty="0">
                <a:solidFill>
                  <a:schemeClr val="tx1"/>
                </a:solidFill>
                <a:latin typeface="Times New Roman" pitchFamily="33" charset="0"/>
                <a:ea typeface="+mn-ea"/>
                <a:cs typeface="+mn-cs"/>
              </a:rPr>
              <a:t>causes data on the bus to be written into the addressed location</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Memory read: </a:t>
            </a:r>
            <a:r>
              <a:rPr kumimoji="1" lang="en-US" sz="1200" b="0" kern="1200" baseline="0" dirty="0">
                <a:solidFill>
                  <a:schemeClr val="tx1"/>
                </a:solidFill>
                <a:latin typeface="Times New Roman" pitchFamily="33" charset="0"/>
                <a:ea typeface="+mn-ea"/>
                <a:cs typeface="+mn-cs"/>
              </a:rPr>
              <a:t>causes data from the addressed location to be placed on the</a:t>
            </a:r>
          </a:p>
          <a:p>
            <a:r>
              <a:rPr kumimoji="1" lang="en-US" sz="1200" kern="1200" baseline="0" dirty="0">
                <a:solidFill>
                  <a:schemeClr val="tx1"/>
                </a:solidFill>
                <a:latin typeface="Times New Roman" pitchFamily="33" charset="0"/>
                <a:ea typeface="+mn-ea"/>
                <a:cs typeface="+mn-cs"/>
              </a:rPr>
              <a:t>bus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I/O write: </a:t>
            </a:r>
            <a:r>
              <a:rPr kumimoji="1" lang="en-US" sz="1200" b="0" kern="1200" baseline="0" dirty="0">
                <a:solidFill>
                  <a:schemeClr val="tx1"/>
                </a:solidFill>
                <a:latin typeface="Times New Roman" pitchFamily="33" charset="0"/>
                <a:ea typeface="+mn-ea"/>
                <a:cs typeface="+mn-cs"/>
              </a:rPr>
              <a:t>causes data on the bus to be output to the addressed I/O port</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I/O read: </a:t>
            </a:r>
            <a:r>
              <a:rPr kumimoji="1" lang="en-US" sz="1200" b="0" kern="1200" baseline="0" dirty="0">
                <a:solidFill>
                  <a:schemeClr val="tx1"/>
                </a:solidFill>
                <a:latin typeface="Times New Roman" pitchFamily="33" charset="0"/>
                <a:ea typeface="+mn-ea"/>
                <a:cs typeface="+mn-cs"/>
              </a:rPr>
              <a:t>causes data from the addressed I/O port to be placed on the bus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Transfer ACK</a:t>
            </a:r>
            <a:r>
              <a:rPr kumimoji="1" lang="en-US" sz="1200" b="0" kern="1200" baseline="0" dirty="0">
                <a:solidFill>
                  <a:schemeClr val="tx1"/>
                </a:solidFill>
                <a:latin typeface="Times New Roman" pitchFamily="33" charset="0"/>
                <a:ea typeface="+mn-ea"/>
                <a:cs typeface="+mn-cs"/>
              </a:rPr>
              <a:t>: indicates that data have been accepted from or placed on the</a:t>
            </a:r>
          </a:p>
          <a:p>
            <a:r>
              <a:rPr kumimoji="1" lang="en-US" sz="1200" kern="1200" baseline="0" dirty="0">
                <a:solidFill>
                  <a:schemeClr val="tx1"/>
                </a:solidFill>
                <a:latin typeface="Times New Roman" pitchFamily="33" charset="0"/>
                <a:ea typeface="+mn-ea"/>
                <a:cs typeface="+mn-cs"/>
              </a:rPr>
              <a:t>bus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Bus request: </a:t>
            </a:r>
            <a:r>
              <a:rPr kumimoji="1" lang="en-US" sz="1200" b="0" kern="1200" baseline="0" dirty="0">
                <a:solidFill>
                  <a:schemeClr val="tx1"/>
                </a:solidFill>
                <a:latin typeface="Times New Roman" pitchFamily="33" charset="0"/>
                <a:ea typeface="+mn-ea"/>
                <a:cs typeface="+mn-cs"/>
              </a:rPr>
              <a:t>indicates that a module needs to gain control of the bus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Bus grant: </a:t>
            </a:r>
            <a:r>
              <a:rPr kumimoji="1" lang="en-US" sz="1200" b="0" kern="1200" baseline="0" dirty="0">
                <a:solidFill>
                  <a:schemeClr val="tx1"/>
                </a:solidFill>
                <a:latin typeface="Times New Roman" pitchFamily="33" charset="0"/>
                <a:ea typeface="+mn-ea"/>
                <a:cs typeface="+mn-cs"/>
              </a:rPr>
              <a:t>indicates that a requesting module has been granted control of the</a:t>
            </a:r>
          </a:p>
          <a:p>
            <a:r>
              <a:rPr kumimoji="1" lang="en-US" sz="1200" kern="1200" baseline="0" dirty="0">
                <a:solidFill>
                  <a:schemeClr val="tx1"/>
                </a:solidFill>
                <a:latin typeface="Times New Roman" pitchFamily="33" charset="0"/>
                <a:ea typeface="+mn-ea"/>
                <a:cs typeface="+mn-cs"/>
              </a:rPr>
              <a:t>bus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Interrupt request: </a:t>
            </a:r>
            <a:r>
              <a:rPr kumimoji="1" lang="en-US" sz="1200" b="0" kern="1200" baseline="0" dirty="0">
                <a:solidFill>
                  <a:schemeClr val="tx1"/>
                </a:solidFill>
                <a:latin typeface="Times New Roman" pitchFamily="33" charset="0"/>
                <a:ea typeface="+mn-ea"/>
                <a:cs typeface="+mn-cs"/>
              </a:rPr>
              <a:t>indicates that an interrupt is pending</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Interrupt ACK: </a:t>
            </a:r>
            <a:r>
              <a:rPr kumimoji="1" lang="en-US" sz="1200" b="0" kern="1200" baseline="0" dirty="0">
                <a:solidFill>
                  <a:schemeClr val="tx1"/>
                </a:solidFill>
                <a:latin typeface="Times New Roman" pitchFamily="33" charset="0"/>
                <a:ea typeface="+mn-ea"/>
                <a:cs typeface="+mn-cs"/>
              </a:rPr>
              <a:t>acknowledges that the pending interrupt has been recognized</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Clock: </a:t>
            </a:r>
            <a:r>
              <a:rPr kumimoji="1" lang="en-US" sz="1200" b="0" kern="1200" baseline="0" dirty="0">
                <a:solidFill>
                  <a:schemeClr val="tx1"/>
                </a:solidFill>
                <a:latin typeface="Times New Roman" pitchFamily="33" charset="0"/>
                <a:ea typeface="+mn-ea"/>
                <a:cs typeface="+mn-cs"/>
              </a:rPr>
              <a:t>is used to synchronize operations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Reset: </a:t>
            </a:r>
            <a:r>
              <a:rPr kumimoji="1" lang="en-US" sz="1200" b="0" kern="1200" baseline="0" dirty="0">
                <a:solidFill>
                  <a:schemeClr val="tx1"/>
                </a:solidFill>
                <a:latin typeface="Times New Roman" pitchFamily="33" charset="0"/>
                <a:ea typeface="+mn-ea"/>
                <a:cs typeface="+mn-cs"/>
              </a:rPr>
              <a:t>initializes all modules</a:t>
            </a:r>
          </a:p>
          <a:p>
            <a:endParaRPr kumimoji="1" lang="en-US" sz="1200" b="0" kern="1200" baseline="0" dirty="0">
              <a:solidFill>
                <a:schemeClr val="tx1"/>
              </a:solidFill>
              <a:latin typeface="Times New Roman" pitchFamily="33" charset="0"/>
              <a:ea typeface="+mn-ea"/>
              <a:cs typeface="+mn-cs"/>
            </a:endParaRPr>
          </a:p>
          <a:p>
            <a:endParaRPr lang="en-GB" b="0"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98F8F30-029E-7644-B43D-D6FE542EBDA3}" type="slidenum">
              <a:rPr lang="en-US"/>
              <a:pPr/>
              <a:t>28</a:t>
            </a:fld>
            <a:endParaRPr lang="en-US" dirty="0"/>
          </a:p>
        </p:txBody>
      </p:sp>
      <p:sp>
        <p:nvSpPr>
          <p:cNvPr id="94210" name="Rectangle 2"/>
          <p:cNvSpPr>
            <a:spLocks noGrp="1" noRot="1" noChangeAspect="1" noChangeArrowheads="1" noTextEdit="1"/>
          </p:cNvSpPr>
          <p:nvPr>
            <p:ph type="sldImg"/>
          </p:nvPr>
        </p:nvSpPr>
        <p:spPr>
          <a:ln/>
        </p:spPr>
      </p:sp>
      <p:sp>
        <p:nvSpPr>
          <p:cNvPr id="94211" name="Rectangle 3"/>
          <p:cNvSpPr>
            <a:spLocks noGrp="1" noChangeArrowheads="1"/>
          </p:cNvSpPr>
          <p:nvPr>
            <p:ph type="body" idx="1"/>
          </p:nvPr>
        </p:nvSpPr>
        <p:spPr/>
        <p:txBody>
          <a:bodyPr/>
          <a:lstStyle/>
          <a:p>
            <a:r>
              <a:rPr kumimoji="1" lang="en-US" sz="1200" b="0" i="0" u="none" strike="noStrike" kern="1200" baseline="0" dirty="0">
                <a:solidFill>
                  <a:schemeClr val="tx1"/>
                </a:solidFill>
                <a:latin typeface="Times New Roman" pitchFamily="33" charset="0"/>
                <a:ea typeface="+mn-ea"/>
                <a:cs typeface="+mn-cs"/>
              </a:rPr>
              <a:t>Each line is assigned a particular meaning or function. Although there are</a:t>
            </a:r>
          </a:p>
          <a:p>
            <a:r>
              <a:rPr kumimoji="1" lang="en-US" sz="1200" b="0" i="0" u="none" strike="noStrike" kern="1200" baseline="0" dirty="0">
                <a:solidFill>
                  <a:schemeClr val="tx1"/>
                </a:solidFill>
                <a:latin typeface="Times New Roman" pitchFamily="33" charset="0"/>
                <a:ea typeface="+mn-ea"/>
                <a:cs typeface="+mn-cs"/>
              </a:rPr>
              <a:t>many different bus designs, on any bus the lines can be classified into three functional</a:t>
            </a:r>
          </a:p>
          <a:p>
            <a:r>
              <a:rPr kumimoji="1" lang="en-US" sz="1200" b="0" i="0" u="none" strike="noStrike" kern="1200" baseline="0" dirty="0">
                <a:solidFill>
                  <a:schemeClr val="tx1"/>
                </a:solidFill>
                <a:latin typeface="Times New Roman" pitchFamily="33" charset="0"/>
                <a:ea typeface="+mn-ea"/>
                <a:cs typeface="+mn-cs"/>
              </a:rPr>
              <a:t>groups (Figure 3.16): data, address, and control lines. In addition, there may</a:t>
            </a:r>
          </a:p>
          <a:p>
            <a:r>
              <a:rPr kumimoji="1" lang="en-US" sz="1200" b="0" i="0" u="none" strike="noStrike" kern="1200" baseline="0" dirty="0">
                <a:solidFill>
                  <a:schemeClr val="tx1"/>
                </a:solidFill>
                <a:latin typeface="Times New Roman" pitchFamily="33" charset="0"/>
                <a:ea typeface="+mn-ea"/>
                <a:cs typeface="+mn-cs"/>
              </a:rPr>
              <a:t>be power distribution lines that supply power to the attached modules.</a:t>
            </a:r>
            <a:endParaRPr kumimoji="1" lang="en-US" sz="1200" kern="1200" baseline="0" dirty="0">
              <a:solidFill>
                <a:schemeClr val="tx1"/>
              </a:solidFill>
              <a:latin typeface="Times New Roman" pitchFamily="33" charset="0"/>
              <a:ea typeface="+mn-ea"/>
              <a:cs typeface="+mn-cs"/>
            </a:endParaRP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operation of the bus is as follows. If one module wishes to send data to</a:t>
            </a:r>
          </a:p>
          <a:p>
            <a:r>
              <a:rPr kumimoji="1" lang="en-US" sz="1200" kern="1200" baseline="0" dirty="0">
                <a:solidFill>
                  <a:schemeClr val="tx1"/>
                </a:solidFill>
                <a:latin typeface="Times New Roman" pitchFamily="33" charset="0"/>
                <a:ea typeface="+mn-ea"/>
                <a:cs typeface="+mn-cs"/>
              </a:rPr>
              <a:t>another, it must do two things: (1) obtain the use of the bus, and (2) transfer data</a:t>
            </a:r>
          </a:p>
          <a:p>
            <a:r>
              <a:rPr kumimoji="1" lang="en-US" sz="1200" kern="1200" baseline="0" dirty="0">
                <a:solidFill>
                  <a:schemeClr val="tx1"/>
                </a:solidFill>
                <a:latin typeface="Times New Roman" pitchFamily="33" charset="0"/>
                <a:ea typeface="+mn-ea"/>
                <a:cs typeface="+mn-cs"/>
              </a:rPr>
              <a:t>via the bus. If one module wishes to request data from another module, it must (1)</a:t>
            </a:r>
          </a:p>
          <a:p>
            <a:r>
              <a:rPr kumimoji="1" lang="en-US" sz="1200" kern="1200" baseline="0" dirty="0">
                <a:solidFill>
                  <a:schemeClr val="tx1"/>
                </a:solidFill>
                <a:latin typeface="Times New Roman" pitchFamily="33" charset="0"/>
                <a:ea typeface="+mn-ea"/>
                <a:cs typeface="+mn-cs"/>
              </a:rPr>
              <a:t>obtain the use of the bus, and (2) transfer a request to the other module over the</a:t>
            </a:r>
          </a:p>
          <a:p>
            <a:r>
              <a:rPr kumimoji="1" lang="en-US" sz="1200" kern="1200" baseline="0" dirty="0">
                <a:solidFill>
                  <a:schemeClr val="tx1"/>
                </a:solidFill>
                <a:latin typeface="Times New Roman" pitchFamily="33" charset="0"/>
                <a:ea typeface="+mn-ea"/>
                <a:cs typeface="+mn-cs"/>
              </a:rPr>
              <a:t>appropriate control and address lines. It must then wait for that second module to</a:t>
            </a:r>
          </a:p>
          <a:p>
            <a:r>
              <a:rPr kumimoji="1" lang="en-US" sz="1200" kern="1200" baseline="0" dirty="0">
                <a:solidFill>
                  <a:schemeClr val="tx1"/>
                </a:solidFill>
                <a:latin typeface="Times New Roman" pitchFamily="33" charset="0"/>
                <a:ea typeface="+mn-ea"/>
                <a:cs typeface="+mn-cs"/>
              </a:rPr>
              <a:t>send the data.</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5456BBD-201C-C542-A0EB-8CA635601B51}" type="slidenum">
              <a:rPr lang="en-US"/>
              <a:pPr/>
              <a:t>29</a:t>
            </a:fld>
            <a:endParaRPr lang="en-US" dirty="0"/>
          </a:p>
        </p:txBody>
      </p:sp>
      <p:sp>
        <p:nvSpPr>
          <p:cNvPr id="97282" name="Rectangle 2"/>
          <p:cNvSpPr>
            <a:spLocks noGrp="1" noRot="1" noChangeAspect="1" noChangeArrowheads="1" noTextEdit="1"/>
          </p:cNvSpPr>
          <p:nvPr>
            <p:ph type="sldImg"/>
          </p:nvPr>
        </p:nvSpPr>
        <p:spPr>
          <a:ln/>
        </p:spPr>
      </p:sp>
      <p:sp>
        <p:nvSpPr>
          <p:cNvPr id="97283"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The shared bus architecture was the standard approach to interconnection between</a:t>
            </a:r>
          </a:p>
          <a:p>
            <a:r>
              <a:rPr kumimoji="1" lang="en-US" sz="1200" kern="1200" baseline="0" dirty="0">
                <a:solidFill>
                  <a:schemeClr val="tx1"/>
                </a:solidFill>
                <a:latin typeface="Times New Roman" pitchFamily="33" charset="0"/>
                <a:ea typeface="+mn-ea"/>
                <a:cs typeface="+mn-cs"/>
              </a:rPr>
              <a:t>the processor and other components (memory, I/O, and so on) for decades. But</a:t>
            </a:r>
          </a:p>
          <a:p>
            <a:r>
              <a:rPr kumimoji="1" lang="en-US" sz="1200" kern="1200" baseline="0" dirty="0">
                <a:solidFill>
                  <a:schemeClr val="tx1"/>
                </a:solidFill>
                <a:latin typeface="Times New Roman" pitchFamily="33" charset="0"/>
                <a:ea typeface="+mn-ea"/>
                <a:cs typeface="+mn-cs"/>
              </a:rPr>
              <a:t>contemporary systems increasingly rely on point-to-point interconnection rather</a:t>
            </a:r>
          </a:p>
          <a:p>
            <a:r>
              <a:rPr kumimoji="1" lang="en-US" sz="1200" kern="1200" baseline="0" dirty="0">
                <a:solidFill>
                  <a:schemeClr val="tx1"/>
                </a:solidFill>
                <a:latin typeface="Times New Roman" pitchFamily="33" charset="0"/>
                <a:ea typeface="+mn-ea"/>
                <a:cs typeface="+mn-cs"/>
              </a:rPr>
              <a:t>than shared buses.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principal reason driving the change from bus to point-to-point interconnect</a:t>
            </a:r>
          </a:p>
          <a:p>
            <a:r>
              <a:rPr kumimoji="1" lang="en-US" sz="1200" kern="1200" baseline="0" dirty="0">
                <a:solidFill>
                  <a:schemeClr val="tx1"/>
                </a:solidFill>
                <a:latin typeface="Times New Roman" pitchFamily="33" charset="0"/>
                <a:ea typeface="+mn-ea"/>
                <a:cs typeface="+mn-cs"/>
              </a:rPr>
              <a:t>was the electrical constraints encountered with increasing the frequency of wide</a:t>
            </a:r>
          </a:p>
          <a:p>
            <a:r>
              <a:rPr kumimoji="1" lang="en-US" sz="1200" kern="1200" baseline="0" dirty="0">
                <a:solidFill>
                  <a:schemeClr val="tx1"/>
                </a:solidFill>
                <a:latin typeface="Times New Roman" pitchFamily="33" charset="0"/>
                <a:ea typeface="+mn-ea"/>
                <a:cs typeface="+mn-cs"/>
              </a:rPr>
              <a:t>synchronous buses. At higher and higher data rates, it becomes increasingly difficult</a:t>
            </a:r>
          </a:p>
          <a:p>
            <a:r>
              <a:rPr kumimoji="1" lang="en-US" sz="1200" kern="1200" baseline="0" dirty="0">
                <a:solidFill>
                  <a:schemeClr val="tx1"/>
                </a:solidFill>
                <a:latin typeface="Times New Roman" pitchFamily="33" charset="0"/>
                <a:ea typeface="+mn-ea"/>
                <a:cs typeface="+mn-cs"/>
              </a:rPr>
              <a:t>to perform the synchronization and arbitration functions in a timely fashion. Further,</a:t>
            </a:r>
          </a:p>
          <a:p>
            <a:r>
              <a:rPr kumimoji="1" lang="en-US" sz="1200" kern="1200" baseline="0" dirty="0">
                <a:solidFill>
                  <a:schemeClr val="tx1"/>
                </a:solidFill>
                <a:latin typeface="Times New Roman" pitchFamily="33" charset="0"/>
                <a:ea typeface="+mn-ea"/>
                <a:cs typeface="+mn-cs"/>
              </a:rPr>
              <a:t>with the advent of multi-core chips, with multiple processors and significant memory</a:t>
            </a:r>
          </a:p>
          <a:p>
            <a:r>
              <a:rPr kumimoji="1" lang="en-US" sz="1200" kern="1200" baseline="0" dirty="0">
                <a:solidFill>
                  <a:schemeClr val="tx1"/>
                </a:solidFill>
                <a:latin typeface="Times New Roman" pitchFamily="33" charset="0"/>
                <a:ea typeface="+mn-ea"/>
                <a:cs typeface="+mn-cs"/>
              </a:rPr>
              <a:t>on a single chip, it was found that the use of a conventional shared bus on the same</a:t>
            </a:r>
          </a:p>
          <a:p>
            <a:pPr marL="0" marR="0" indent="0" algn="l" defTabSz="914400" rtl="0" eaLnBrk="0" fontAlgn="base" latinLnBrk="0" hangingPunct="0">
              <a:lnSpc>
                <a:spcPct val="100000"/>
              </a:lnSpc>
              <a:spcBef>
                <a:spcPct val="30000"/>
              </a:spcBef>
              <a:spcAft>
                <a:spcPct val="0"/>
              </a:spcAft>
              <a:buClrTx/>
              <a:buSzTx/>
              <a:buFontTx/>
              <a:buNone/>
              <a:tabLst/>
              <a:defRPr/>
            </a:pPr>
            <a:r>
              <a:rPr kumimoji="1" lang="en-US" sz="1200" kern="1200" baseline="0" dirty="0">
                <a:solidFill>
                  <a:schemeClr val="tx1"/>
                </a:solidFill>
                <a:latin typeface="Times New Roman" pitchFamily="33" charset="0"/>
                <a:ea typeface="+mn-ea"/>
                <a:cs typeface="+mn-cs"/>
              </a:rPr>
              <a:t>chip magnified the difficulties of increasing bus data rate and reducing bus latency</a:t>
            </a:r>
          </a:p>
          <a:p>
            <a:r>
              <a:rPr kumimoji="1" lang="en-US" sz="1200" kern="1200" baseline="0" dirty="0">
                <a:solidFill>
                  <a:schemeClr val="tx1"/>
                </a:solidFill>
                <a:latin typeface="Times New Roman" pitchFamily="33" charset="0"/>
                <a:ea typeface="+mn-ea"/>
                <a:cs typeface="+mn-cs"/>
              </a:rPr>
              <a:t>to keep up interconnect has lower latency, higher data rate, and better scalability.</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53B4332-7FF5-144A-AC6B-2F4D5417C477}" type="slidenum">
              <a:rPr lang="en-US"/>
              <a:pPr/>
              <a:t>30</a:t>
            </a:fld>
            <a:endParaRPr lang="en-US" dirty="0"/>
          </a:p>
        </p:txBody>
      </p:sp>
      <p:sp>
        <p:nvSpPr>
          <p:cNvPr id="98306" name="Rectangle 2"/>
          <p:cNvSpPr>
            <a:spLocks noGrp="1" noRot="1" noChangeAspect="1" noChangeArrowheads="1" noTextEdit="1"/>
          </p:cNvSpPr>
          <p:nvPr>
            <p:ph type="sldImg"/>
          </p:nvPr>
        </p:nvSpPr>
        <p:spPr>
          <a:ln/>
        </p:spPr>
      </p:sp>
      <p:sp>
        <p:nvSpPr>
          <p:cNvPr id="98307"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In this section, we look at an important and representative example of the</a:t>
            </a:r>
          </a:p>
          <a:p>
            <a:r>
              <a:rPr kumimoji="1" lang="en-US" sz="1200" kern="1200" baseline="0" dirty="0">
                <a:solidFill>
                  <a:schemeClr val="tx1"/>
                </a:solidFill>
                <a:latin typeface="Times New Roman" pitchFamily="33" charset="0"/>
                <a:ea typeface="+mn-ea"/>
                <a:cs typeface="+mn-cs"/>
              </a:rPr>
              <a:t>point-to-point interconnect approach: Intel’s </a:t>
            </a:r>
            <a:r>
              <a:rPr kumimoji="1" lang="en-US" sz="1200" b="1" kern="1200" baseline="0" dirty="0">
                <a:solidFill>
                  <a:schemeClr val="tx1"/>
                </a:solidFill>
                <a:latin typeface="Times New Roman" pitchFamily="33" charset="0"/>
                <a:ea typeface="+mn-ea"/>
                <a:cs typeface="+mn-cs"/>
              </a:rPr>
              <a:t>QuickPath Interconnect (QPI), </a:t>
            </a:r>
            <a:r>
              <a:rPr kumimoji="1" lang="en-US" sz="1200" b="0" kern="1200" baseline="0" dirty="0">
                <a:solidFill>
                  <a:schemeClr val="tx1"/>
                </a:solidFill>
                <a:latin typeface="Times New Roman" pitchFamily="33" charset="0"/>
                <a:ea typeface="+mn-ea"/>
                <a:cs typeface="+mn-cs"/>
              </a:rPr>
              <a:t>which</a:t>
            </a:r>
          </a:p>
          <a:p>
            <a:r>
              <a:rPr kumimoji="1" lang="en-US" sz="1200" kern="1200" baseline="0" dirty="0">
                <a:solidFill>
                  <a:schemeClr val="tx1"/>
                </a:solidFill>
                <a:latin typeface="Times New Roman" pitchFamily="33" charset="0"/>
                <a:ea typeface="+mn-ea"/>
                <a:cs typeface="+mn-cs"/>
              </a:rPr>
              <a:t>was introduced in 2008.</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following are significant characteristics of QPI and other point-to-point</a:t>
            </a:r>
          </a:p>
          <a:p>
            <a:r>
              <a:rPr kumimoji="1" lang="en-US" sz="1200" kern="1200" baseline="0" dirty="0">
                <a:solidFill>
                  <a:schemeClr val="tx1"/>
                </a:solidFill>
                <a:latin typeface="Times New Roman" pitchFamily="33" charset="0"/>
                <a:ea typeface="+mn-ea"/>
                <a:cs typeface="+mn-cs"/>
              </a:rPr>
              <a:t>interconnect schemes: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Multiple direct connections: </a:t>
            </a:r>
            <a:r>
              <a:rPr kumimoji="1" lang="en-US" sz="1200" b="0" kern="1200" baseline="0" dirty="0">
                <a:solidFill>
                  <a:schemeClr val="tx1"/>
                </a:solidFill>
                <a:latin typeface="Times New Roman" pitchFamily="33" charset="0"/>
                <a:ea typeface="+mn-ea"/>
                <a:cs typeface="+mn-cs"/>
              </a:rPr>
              <a:t>Multiple components within the system enjoy</a:t>
            </a:r>
          </a:p>
          <a:p>
            <a:r>
              <a:rPr kumimoji="1" lang="en-US" sz="1200" kern="1200" baseline="0" dirty="0">
                <a:solidFill>
                  <a:schemeClr val="tx1"/>
                </a:solidFill>
                <a:latin typeface="Times New Roman" pitchFamily="33" charset="0"/>
                <a:ea typeface="+mn-ea"/>
                <a:cs typeface="+mn-cs"/>
              </a:rPr>
              <a:t>direct pairwise connections to other components. This eliminates the need for</a:t>
            </a:r>
          </a:p>
          <a:p>
            <a:r>
              <a:rPr kumimoji="1" lang="en-US" sz="1200" kern="1200" baseline="0" dirty="0">
                <a:solidFill>
                  <a:schemeClr val="tx1"/>
                </a:solidFill>
                <a:latin typeface="Times New Roman" pitchFamily="33" charset="0"/>
                <a:ea typeface="+mn-ea"/>
                <a:cs typeface="+mn-cs"/>
              </a:rPr>
              <a:t>arbitration found in shared transmission systems.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Layered protocol architecture: </a:t>
            </a:r>
            <a:r>
              <a:rPr kumimoji="1" lang="en-US" sz="1200" b="0" kern="1200" baseline="0" dirty="0">
                <a:solidFill>
                  <a:schemeClr val="tx1"/>
                </a:solidFill>
                <a:latin typeface="Times New Roman" pitchFamily="33" charset="0"/>
                <a:ea typeface="+mn-ea"/>
                <a:cs typeface="+mn-cs"/>
              </a:rPr>
              <a:t>As found in network environments, such as</a:t>
            </a:r>
          </a:p>
          <a:p>
            <a:r>
              <a:rPr kumimoji="1" lang="en-US" sz="1200" kern="1200" baseline="0" dirty="0">
                <a:solidFill>
                  <a:schemeClr val="tx1"/>
                </a:solidFill>
                <a:latin typeface="Times New Roman" pitchFamily="33" charset="0"/>
                <a:ea typeface="+mn-ea"/>
                <a:cs typeface="+mn-cs"/>
              </a:rPr>
              <a:t>TCP/IP-based data networks, these processor-level interconnects use a layered</a:t>
            </a:r>
          </a:p>
          <a:p>
            <a:r>
              <a:rPr kumimoji="1" lang="en-US" sz="1200" kern="1200" baseline="0" dirty="0">
                <a:solidFill>
                  <a:schemeClr val="tx1"/>
                </a:solidFill>
                <a:latin typeface="Times New Roman" pitchFamily="33" charset="0"/>
                <a:ea typeface="+mn-ea"/>
                <a:cs typeface="+mn-cs"/>
              </a:rPr>
              <a:t>protocol architecture, rather than the simple use of control signals found in</a:t>
            </a:r>
          </a:p>
          <a:p>
            <a:r>
              <a:rPr kumimoji="1" lang="en-US" sz="1200" kern="1200" baseline="0" dirty="0">
                <a:solidFill>
                  <a:schemeClr val="tx1"/>
                </a:solidFill>
                <a:latin typeface="Times New Roman" pitchFamily="33" charset="0"/>
                <a:ea typeface="+mn-ea"/>
                <a:cs typeface="+mn-cs"/>
              </a:rPr>
              <a:t>shared bus arrangements.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Packetized data transfer: </a:t>
            </a:r>
            <a:r>
              <a:rPr kumimoji="1" lang="en-US" sz="1200" b="0" kern="1200" baseline="0" dirty="0">
                <a:solidFill>
                  <a:schemeClr val="tx1"/>
                </a:solidFill>
                <a:latin typeface="Times New Roman" pitchFamily="33" charset="0"/>
                <a:ea typeface="+mn-ea"/>
                <a:cs typeface="+mn-cs"/>
              </a:rPr>
              <a:t>Data are not sent as a raw bit stream. Rather, data</a:t>
            </a:r>
          </a:p>
          <a:p>
            <a:r>
              <a:rPr kumimoji="1" lang="en-US" sz="1200" kern="1200" baseline="0" dirty="0">
                <a:solidFill>
                  <a:schemeClr val="tx1"/>
                </a:solidFill>
                <a:latin typeface="Times New Roman" pitchFamily="33" charset="0"/>
                <a:ea typeface="+mn-ea"/>
                <a:cs typeface="+mn-cs"/>
              </a:rPr>
              <a:t>are sent as a sequence of packets, each of which includes control headers and</a:t>
            </a:r>
          </a:p>
          <a:p>
            <a:r>
              <a:rPr kumimoji="1" lang="en-US" sz="1200" kern="1200" baseline="0" dirty="0">
                <a:solidFill>
                  <a:schemeClr val="tx1"/>
                </a:solidFill>
                <a:latin typeface="Times New Roman" pitchFamily="33" charset="0"/>
                <a:ea typeface="+mn-ea"/>
                <a:cs typeface="+mn-cs"/>
              </a:rPr>
              <a:t>error control codes.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kumimoji="1" lang="en-US" sz="1200" kern="1200" baseline="0" dirty="0">
                <a:solidFill>
                  <a:schemeClr val="tx1"/>
                </a:solidFill>
                <a:latin typeface="Times New Roman" pitchFamily="33" charset="0"/>
                <a:ea typeface="+mn-ea"/>
                <a:cs typeface="+mn-cs"/>
              </a:rPr>
              <a:t>Programming is now much easier. Instead of rewiring the hardware for each</a:t>
            </a:r>
          </a:p>
          <a:p>
            <a:r>
              <a:rPr kumimoji="1" lang="en-US" sz="1200" kern="1200" baseline="0" dirty="0">
                <a:solidFill>
                  <a:schemeClr val="tx1"/>
                </a:solidFill>
                <a:latin typeface="Times New Roman" pitchFamily="33" charset="0"/>
                <a:ea typeface="+mn-ea"/>
                <a:cs typeface="+mn-cs"/>
              </a:rPr>
              <a:t>new program, all we need to do is provide a new sequence of codes. Each code</a:t>
            </a:r>
          </a:p>
          <a:p>
            <a:r>
              <a:rPr kumimoji="1" lang="en-US" sz="1200" kern="1200" baseline="0" dirty="0">
                <a:solidFill>
                  <a:schemeClr val="tx1"/>
                </a:solidFill>
                <a:latin typeface="Times New Roman" pitchFamily="33" charset="0"/>
                <a:ea typeface="+mn-ea"/>
                <a:cs typeface="+mn-cs"/>
              </a:rPr>
              <a:t>is, in effect, an instruction, and part of the hardware interprets each instruction</a:t>
            </a:r>
          </a:p>
          <a:p>
            <a:r>
              <a:rPr kumimoji="1" lang="en-US" sz="1200" kern="1200" baseline="0" dirty="0">
                <a:solidFill>
                  <a:schemeClr val="tx1"/>
                </a:solidFill>
                <a:latin typeface="Times New Roman" pitchFamily="33" charset="0"/>
                <a:ea typeface="+mn-ea"/>
                <a:cs typeface="+mn-cs"/>
              </a:rPr>
              <a:t>and generates control signals. To distinguish this new method of programming, a</a:t>
            </a:r>
          </a:p>
          <a:p>
            <a:r>
              <a:rPr kumimoji="1" lang="en-US" sz="1200" kern="1200" baseline="0" dirty="0">
                <a:solidFill>
                  <a:schemeClr val="tx1"/>
                </a:solidFill>
                <a:latin typeface="Times New Roman" pitchFamily="33" charset="0"/>
                <a:ea typeface="+mn-ea"/>
                <a:cs typeface="+mn-cs"/>
              </a:rPr>
              <a:t>sequence of codes or instructions is called </a:t>
            </a:r>
            <a:r>
              <a:rPr kumimoji="1" lang="en-US" sz="1200" i="1" kern="1200" baseline="0" dirty="0">
                <a:solidFill>
                  <a:schemeClr val="tx1"/>
                </a:solidFill>
                <a:latin typeface="Times New Roman" pitchFamily="33" charset="0"/>
                <a:ea typeface="+mn-ea"/>
                <a:cs typeface="+mn-cs"/>
              </a:rPr>
              <a:t>software.</a:t>
            </a:r>
            <a:endParaRPr lang="en-US" dirty="0"/>
          </a:p>
          <a:p>
            <a:endParaRPr lang="en-US" dirty="0"/>
          </a:p>
          <a:p>
            <a:r>
              <a:rPr kumimoji="1" lang="en-US" sz="1200" kern="1200" baseline="0" dirty="0">
                <a:solidFill>
                  <a:schemeClr val="tx1"/>
                </a:solidFill>
                <a:latin typeface="Times New Roman" pitchFamily="33" charset="0"/>
                <a:ea typeface="+mn-ea"/>
                <a:cs typeface="+mn-cs"/>
              </a:rPr>
              <a:t>Figure 3.1b indicates two major components of the system: an instruction</a:t>
            </a:r>
          </a:p>
          <a:p>
            <a:r>
              <a:rPr kumimoji="1" lang="en-US" sz="1200" kern="1200" baseline="0" dirty="0">
                <a:solidFill>
                  <a:schemeClr val="tx1"/>
                </a:solidFill>
                <a:latin typeface="Times New Roman" pitchFamily="33" charset="0"/>
                <a:ea typeface="+mn-ea"/>
                <a:cs typeface="+mn-cs"/>
              </a:rPr>
              <a:t>interpreter and a module of general-purpose arithmetic and logic functions. These</a:t>
            </a:r>
          </a:p>
          <a:p>
            <a:r>
              <a:rPr kumimoji="1" lang="en-US" sz="1200" kern="1200" baseline="0" dirty="0">
                <a:solidFill>
                  <a:schemeClr val="tx1"/>
                </a:solidFill>
                <a:latin typeface="Times New Roman" pitchFamily="33" charset="0"/>
                <a:ea typeface="+mn-ea"/>
                <a:cs typeface="+mn-cs"/>
              </a:rPr>
              <a:t>two constitute the CPU. Several other components are needed to yield a functioning</a:t>
            </a:r>
          </a:p>
          <a:p>
            <a:r>
              <a:rPr kumimoji="1" lang="en-US" sz="1200" kern="1200" baseline="0" dirty="0">
                <a:solidFill>
                  <a:schemeClr val="tx1"/>
                </a:solidFill>
                <a:latin typeface="Times New Roman" pitchFamily="33" charset="0"/>
                <a:ea typeface="+mn-ea"/>
                <a:cs typeface="+mn-cs"/>
              </a:rPr>
              <a:t>computer. Data and instructions must be put into the system. For this we need some</a:t>
            </a:r>
          </a:p>
          <a:p>
            <a:r>
              <a:rPr kumimoji="1" lang="en-US" sz="1200" kern="1200" baseline="0" dirty="0">
                <a:solidFill>
                  <a:schemeClr val="tx1"/>
                </a:solidFill>
                <a:latin typeface="Times New Roman" pitchFamily="33" charset="0"/>
                <a:ea typeface="+mn-ea"/>
                <a:cs typeface="+mn-cs"/>
              </a:rPr>
              <a:t>sort of input module. This module contains basic components for accepting data</a:t>
            </a:r>
          </a:p>
          <a:p>
            <a:r>
              <a:rPr kumimoji="1" lang="en-US" sz="1200" kern="1200" baseline="0" dirty="0">
                <a:solidFill>
                  <a:schemeClr val="tx1"/>
                </a:solidFill>
                <a:latin typeface="Times New Roman" pitchFamily="33" charset="0"/>
                <a:ea typeface="+mn-ea"/>
                <a:cs typeface="+mn-cs"/>
              </a:rPr>
              <a:t>and instructions in some form and converting them into an internal form of signals</a:t>
            </a:r>
          </a:p>
          <a:p>
            <a:r>
              <a:rPr kumimoji="1" lang="en-US" sz="1200" kern="1200" baseline="0" dirty="0">
                <a:solidFill>
                  <a:schemeClr val="tx1"/>
                </a:solidFill>
                <a:latin typeface="Times New Roman" pitchFamily="33" charset="0"/>
                <a:ea typeface="+mn-ea"/>
                <a:cs typeface="+mn-cs"/>
              </a:rPr>
              <a:t>usable by the system. A means of reporting results is needed, and this is in the form</a:t>
            </a:r>
          </a:p>
          <a:p>
            <a:r>
              <a:rPr kumimoji="1" lang="en-US" sz="1200" kern="1200" baseline="0" dirty="0">
                <a:solidFill>
                  <a:schemeClr val="tx1"/>
                </a:solidFill>
                <a:latin typeface="Times New Roman" pitchFamily="33" charset="0"/>
                <a:ea typeface="+mn-ea"/>
                <a:cs typeface="+mn-cs"/>
              </a:rPr>
              <a:t>of an output module. Taken together, these are referred to as </a:t>
            </a:r>
            <a:r>
              <a:rPr kumimoji="1" lang="en-US" sz="1200" i="1" kern="1200" baseline="0" dirty="0">
                <a:solidFill>
                  <a:schemeClr val="tx1"/>
                </a:solidFill>
                <a:latin typeface="Times New Roman" pitchFamily="33" charset="0"/>
                <a:ea typeface="+mn-ea"/>
                <a:cs typeface="+mn-cs"/>
              </a:rPr>
              <a:t>I/O components.</a:t>
            </a:r>
          </a:p>
          <a:p>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4</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972D69-858A-9C42-B2F4-79AE340BF7A8}" type="slidenum">
              <a:rPr lang="en-US"/>
              <a:pPr/>
              <a:t>31</a:t>
            </a:fld>
            <a:endParaRPr lang="en-US" dirty="0"/>
          </a:p>
        </p:txBody>
      </p:sp>
      <p:sp>
        <p:nvSpPr>
          <p:cNvPr id="99330" name="Rectangle 2"/>
          <p:cNvSpPr>
            <a:spLocks noGrp="1" noRot="1" noChangeAspect="1" noChangeArrowheads="1" noTextEdit="1"/>
          </p:cNvSpPr>
          <p:nvPr>
            <p:ph type="sldImg"/>
          </p:nvPr>
        </p:nvSpPr>
        <p:spPr>
          <a:ln/>
        </p:spPr>
      </p:sp>
      <p:sp>
        <p:nvSpPr>
          <p:cNvPr id="99331"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Figure 3.17 illustrates a typical use of QPI on a multi-core computer. The</a:t>
            </a:r>
          </a:p>
          <a:p>
            <a:r>
              <a:rPr kumimoji="1" lang="en-US" sz="1200" kern="1200" baseline="0" dirty="0">
                <a:solidFill>
                  <a:schemeClr val="tx1"/>
                </a:solidFill>
                <a:latin typeface="Times New Roman" pitchFamily="33" charset="0"/>
                <a:ea typeface="+mn-ea"/>
                <a:cs typeface="+mn-cs"/>
              </a:rPr>
              <a:t>QPI links (indicated by the green arrow pairs in the figure) form a switching fabric</a:t>
            </a:r>
          </a:p>
          <a:p>
            <a:r>
              <a:rPr kumimoji="1" lang="en-US" sz="1200" kern="1200" baseline="0" dirty="0">
                <a:solidFill>
                  <a:schemeClr val="tx1"/>
                </a:solidFill>
                <a:latin typeface="Times New Roman" pitchFamily="33" charset="0"/>
                <a:ea typeface="+mn-ea"/>
                <a:cs typeface="+mn-cs"/>
              </a:rPr>
              <a:t>that enables data to move throughout the network. Direct QPI connections can be</a:t>
            </a:r>
          </a:p>
          <a:p>
            <a:r>
              <a:rPr kumimoji="1" lang="en-US" sz="1200" kern="1200" baseline="0" dirty="0">
                <a:solidFill>
                  <a:schemeClr val="tx1"/>
                </a:solidFill>
                <a:latin typeface="Times New Roman" pitchFamily="33" charset="0"/>
                <a:ea typeface="+mn-ea"/>
                <a:cs typeface="+mn-cs"/>
              </a:rPr>
              <a:t>established between each pair of core processors. If core A in Figure 3.20 needs to</a:t>
            </a:r>
          </a:p>
          <a:p>
            <a:r>
              <a:rPr kumimoji="1" lang="en-US" sz="1200" kern="1200" baseline="0" dirty="0">
                <a:solidFill>
                  <a:schemeClr val="tx1"/>
                </a:solidFill>
                <a:latin typeface="Times New Roman" pitchFamily="33" charset="0"/>
                <a:ea typeface="+mn-ea"/>
                <a:cs typeface="+mn-cs"/>
              </a:rPr>
              <a:t>access the memory controller in core D, it sends its request through either cores B</a:t>
            </a:r>
          </a:p>
          <a:p>
            <a:r>
              <a:rPr kumimoji="1" lang="en-US" sz="1200" kern="1200" baseline="0" dirty="0">
                <a:solidFill>
                  <a:schemeClr val="tx1"/>
                </a:solidFill>
                <a:latin typeface="Times New Roman" pitchFamily="33" charset="0"/>
                <a:ea typeface="+mn-ea"/>
                <a:cs typeface="+mn-cs"/>
              </a:rPr>
              <a:t>or C, which must in turn forward that request on to the memory controller in core D.</a:t>
            </a:r>
          </a:p>
          <a:p>
            <a:r>
              <a:rPr kumimoji="1" lang="en-US" sz="1200" kern="1200" baseline="0" dirty="0">
                <a:solidFill>
                  <a:schemeClr val="tx1"/>
                </a:solidFill>
                <a:latin typeface="Times New Roman" pitchFamily="33" charset="0"/>
                <a:ea typeface="+mn-ea"/>
                <a:cs typeface="+mn-cs"/>
              </a:rPr>
              <a:t>Similarly, larger systems with eight or more processors can be built using processors</a:t>
            </a:r>
          </a:p>
          <a:p>
            <a:r>
              <a:rPr kumimoji="1" lang="en-US" sz="1200" kern="1200" baseline="0" dirty="0">
                <a:solidFill>
                  <a:schemeClr val="tx1"/>
                </a:solidFill>
                <a:latin typeface="Times New Roman" pitchFamily="33" charset="0"/>
                <a:ea typeface="+mn-ea"/>
                <a:cs typeface="+mn-cs"/>
              </a:rPr>
              <a:t>with three links and routing traffic through intermediate processors.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In addition, QPI is used to connect to an I/O module, called an I/O hub (IOH).</a:t>
            </a:r>
          </a:p>
          <a:p>
            <a:r>
              <a:rPr kumimoji="1" lang="en-US" sz="1200" kern="1200" baseline="0" dirty="0">
                <a:solidFill>
                  <a:schemeClr val="tx1"/>
                </a:solidFill>
                <a:latin typeface="Times New Roman" pitchFamily="33" charset="0"/>
                <a:ea typeface="+mn-ea"/>
                <a:cs typeface="+mn-cs"/>
              </a:rPr>
              <a:t>The IOH acts as a switch directing traffic to and from I/O devices. Typically in newer</a:t>
            </a:r>
          </a:p>
          <a:p>
            <a:r>
              <a:rPr kumimoji="1" lang="en-US" sz="1200" kern="1200" baseline="0" dirty="0">
                <a:solidFill>
                  <a:schemeClr val="tx1"/>
                </a:solidFill>
                <a:latin typeface="Times New Roman" pitchFamily="33" charset="0"/>
                <a:ea typeface="+mn-ea"/>
                <a:cs typeface="+mn-cs"/>
              </a:rPr>
              <a:t>systems, the link from the IOH to the I/O device controller uses an interconnect</a:t>
            </a:r>
          </a:p>
          <a:p>
            <a:r>
              <a:rPr kumimoji="1" lang="en-US" sz="1200" kern="1200" baseline="0" dirty="0">
                <a:solidFill>
                  <a:schemeClr val="tx1"/>
                </a:solidFill>
                <a:latin typeface="Times New Roman" pitchFamily="33" charset="0"/>
                <a:ea typeface="+mn-ea"/>
                <a:cs typeface="+mn-cs"/>
              </a:rPr>
              <a:t>technology called PCI Express (PCIe), described later in this chapter. The IOH translates</a:t>
            </a:r>
          </a:p>
          <a:p>
            <a:r>
              <a:rPr kumimoji="1" lang="en-US" sz="1200" kern="1200" baseline="0" dirty="0">
                <a:solidFill>
                  <a:schemeClr val="tx1"/>
                </a:solidFill>
                <a:latin typeface="Times New Roman" pitchFamily="33" charset="0"/>
                <a:ea typeface="+mn-ea"/>
                <a:cs typeface="+mn-cs"/>
              </a:rPr>
              <a:t>between the QPI protocols and formats and the PCIe protocols and formats. A</a:t>
            </a:r>
          </a:p>
          <a:p>
            <a:r>
              <a:rPr kumimoji="1" lang="en-US" sz="1200" kern="1200" baseline="0" dirty="0">
                <a:solidFill>
                  <a:schemeClr val="tx1"/>
                </a:solidFill>
                <a:latin typeface="Times New Roman" pitchFamily="33" charset="0"/>
                <a:ea typeface="+mn-ea"/>
                <a:cs typeface="+mn-cs"/>
              </a:rPr>
              <a:t>core also links to a main memory module (typically the memory uses dynamic access</a:t>
            </a:r>
          </a:p>
          <a:p>
            <a:r>
              <a:rPr kumimoji="1" lang="en-US" sz="1200" kern="1200" baseline="0" dirty="0">
                <a:solidFill>
                  <a:schemeClr val="tx1"/>
                </a:solidFill>
                <a:latin typeface="Times New Roman" pitchFamily="33" charset="0"/>
                <a:ea typeface="+mn-ea"/>
                <a:cs typeface="+mn-cs"/>
              </a:rPr>
              <a:t>random memory (DRAM) technology) using a dedicated memory bus.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E1F5E57-A427-654F-8B36-2EC29B171039}" type="slidenum">
              <a:rPr lang="en-US"/>
              <a:pPr/>
              <a:t>32</a:t>
            </a:fld>
            <a:endParaRPr lang="en-US" dirty="0"/>
          </a:p>
        </p:txBody>
      </p:sp>
      <p:sp>
        <p:nvSpPr>
          <p:cNvPr id="100354" name="Rectangle 2"/>
          <p:cNvSpPr>
            <a:spLocks noGrp="1" noRot="1" noChangeAspect="1" noChangeArrowheads="1" noTextEdit="1"/>
          </p:cNvSpPr>
          <p:nvPr>
            <p:ph type="sldImg"/>
          </p:nvPr>
        </p:nvSpPr>
        <p:spPr>
          <a:ln/>
        </p:spPr>
      </p:sp>
      <p:sp>
        <p:nvSpPr>
          <p:cNvPr id="100355"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QPI is defined as a four-layer protocol architecture, encompassing the</a:t>
            </a:r>
          </a:p>
          <a:p>
            <a:r>
              <a:rPr kumimoji="1" lang="en-US" sz="1200" kern="1200" baseline="0" dirty="0">
                <a:solidFill>
                  <a:schemeClr val="tx1"/>
                </a:solidFill>
                <a:latin typeface="Times New Roman" pitchFamily="33" charset="0"/>
                <a:ea typeface="+mn-ea"/>
                <a:cs typeface="+mn-cs"/>
              </a:rPr>
              <a:t>following layers (Figure 3.18):</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Physical: </a:t>
            </a:r>
            <a:r>
              <a:rPr kumimoji="1" lang="en-US" sz="1200" b="0" kern="1200" baseline="0" dirty="0">
                <a:solidFill>
                  <a:schemeClr val="tx1"/>
                </a:solidFill>
                <a:latin typeface="Times New Roman" pitchFamily="33" charset="0"/>
                <a:ea typeface="+mn-ea"/>
                <a:cs typeface="+mn-cs"/>
              </a:rPr>
              <a:t>Consists of the actual wires carrying the signals, as well as circuitry</a:t>
            </a:r>
          </a:p>
          <a:p>
            <a:r>
              <a:rPr kumimoji="1" lang="en-US" sz="1200" kern="1200" baseline="0" dirty="0">
                <a:solidFill>
                  <a:schemeClr val="tx1"/>
                </a:solidFill>
                <a:latin typeface="Times New Roman" pitchFamily="33" charset="0"/>
                <a:ea typeface="+mn-ea"/>
                <a:cs typeface="+mn-cs"/>
              </a:rPr>
              <a:t>and logic to support ancillary features required in the transmission and receipt</a:t>
            </a:r>
          </a:p>
          <a:p>
            <a:r>
              <a:rPr kumimoji="1" lang="en-US" sz="1200" kern="1200" baseline="0" dirty="0">
                <a:solidFill>
                  <a:schemeClr val="tx1"/>
                </a:solidFill>
                <a:latin typeface="Times New Roman" pitchFamily="33" charset="0"/>
                <a:ea typeface="+mn-ea"/>
                <a:cs typeface="+mn-cs"/>
              </a:rPr>
              <a:t>of the 1s and 0s. The unit of transfer at the Physical layer is 20 bits, which is</a:t>
            </a:r>
          </a:p>
          <a:p>
            <a:r>
              <a:rPr kumimoji="1" lang="en-US" sz="1200" kern="1200" baseline="0" dirty="0">
                <a:solidFill>
                  <a:schemeClr val="tx1"/>
                </a:solidFill>
                <a:latin typeface="Times New Roman" pitchFamily="33" charset="0"/>
                <a:ea typeface="+mn-ea"/>
                <a:cs typeface="+mn-cs"/>
              </a:rPr>
              <a:t>called a </a:t>
            </a:r>
            <a:r>
              <a:rPr kumimoji="1" lang="en-US" sz="1200" b="1" kern="1200" baseline="0" dirty="0">
                <a:solidFill>
                  <a:schemeClr val="tx1"/>
                </a:solidFill>
                <a:latin typeface="Times New Roman" pitchFamily="33" charset="0"/>
                <a:ea typeface="+mn-ea"/>
                <a:cs typeface="+mn-cs"/>
              </a:rPr>
              <a:t>Phit </a:t>
            </a:r>
            <a:r>
              <a:rPr kumimoji="1" lang="en-US" sz="1200" b="0" kern="1200" baseline="0" dirty="0">
                <a:solidFill>
                  <a:schemeClr val="tx1"/>
                </a:solidFill>
                <a:latin typeface="Times New Roman" pitchFamily="33" charset="0"/>
                <a:ea typeface="+mn-ea"/>
                <a:cs typeface="+mn-cs"/>
              </a:rPr>
              <a:t>(physical unit).</a:t>
            </a:r>
          </a:p>
          <a:p>
            <a:endParaRPr kumimoji="1" lang="en-US" sz="1200" b="0" kern="1200" baseline="0" dirty="0">
              <a:solidFill>
                <a:schemeClr val="tx1"/>
              </a:solidFill>
              <a:latin typeface="Times New Roman" pitchFamily="33" charset="0"/>
              <a:ea typeface="+mn-ea"/>
              <a:cs typeface="+mn-cs"/>
            </a:endParaRPr>
          </a:p>
          <a:p>
            <a:r>
              <a:rPr kumimoji="1" lang="en-US" sz="1200" b="1" kern="1200" baseline="0" dirty="0">
                <a:solidFill>
                  <a:schemeClr val="tx1"/>
                </a:solidFill>
                <a:latin typeface="Times New Roman" pitchFamily="33" charset="0"/>
                <a:ea typeface="+mn-ea"/>
                <a:cs typeface="+mn-cs"/>
              </a:rPr>
              <a:t>Link: </a:t>
            </a:r>
            <a:r>
              <a:rPr kumimoji="1" lang="en-US" sz="1200" b="0" kern="1200" baseline="0" dirty="0">
                <a:solidFill>
                  <a:schemeClr val="tx1"/>
                </a:solidFill>
                <a:latin typeface="Times New Roman" pitchFamily="33" charset="0"/>
                <a:ea typeface="+mn-ea"/>
                <a:cs typeface="+mn-cs"/>
              </a:rPr>
              <a:t>Responsible for reliable transmission and flow control. The Link layer’s</a:t>
            </a:r>
          </a:p>
          <a:p>
            <a:r>
              <a:rPr kumimoji="1" lang="en-US" sz="1200" kern="1200" baseline="0" dirty="0">
                <a:solidFill>
                  <a:schemeClr val="tx1"/>
                </a:solidFill>
                <a:latin typeface="Times New Roman" pitchFamily="33" charset="0"/>
                <a:ea typeface="+mn-ea"/>
                <a:cs typeface="+mn-cs"/>
              </a:rPr>
              <a:t>unit of transfer is an 80-bit </a:t>
            </a:r>
            <a:r>
              <a:rPr kumimoji="1" lang="en-US" sz="1200" b="1" kern="1200" baseline="0" dirty="0">
                <a:solidFill>
                  <a:schemeClr val="tx1"/>
                </a:solidFill>
                <a:latin typeface="Times New Roman" pitchFamily="33" charset="0"/>
                <a:ea typeface="+mn-ea"/>
                <a:cs typeface="+mn-cs"/>
              </a:rPr>
              <a:t>Flit </a:t>
            </a:r>
            <a:r>
              <a:rPr kumimoji="1" lang="en-US" sz="1200" b="0" kern="1200" baseline="0" dirty="0">
                <a:solidFill>
                  <a:schemeClr val="tx1"/>
                </a:solidFill>
                <a:latin typeface="Times New Roman" pitchFamily="33" charset="0"/>
                <a:ea typeface="+mn-ea"/>
                <a:cs typeface="+mn-cs"/>
              </a:rPr>
              <a:t>(flow control unit).</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Routing: </a:t>
            </a:r>
            <a:r>
              <a:rPr kumimoji="1" lang="en-US" sz="1200" b="0" kern="1200" baseline="0" dirty="0">
                <a:solidFill>
                  <a:schemeClr val="tx1"/>
                </a:solidFill>
                <a:latin typeface="Times New Roman" pitchFamily="33" charset="0"/>
                <a:ea typeface="+mn-ea"/>
                <a:cs typeface="+mn-cs"/>
              </a:rPr>
              <a:t>Provides the framework for directing packets through the fabric.</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Protocol: </a:t>
            </a:r>
            <a:r>
              <a:rPr kumimoji="1" lang="en-US" sz="1200" b="0" kern="1200" baseline="0" dirty="0">
                <a:solidFill>
                  <a:schemeClr val="tx1"/>
                </a:solidFill>
                <a:latin typeface="Times New Roman" pitchFamily="33" charset="0"/>
                <a:ea typeface="+mn-ea"/>
                <a:cs typeface="+mn-cs"/>
              </a:rPr>
              <a:t>The high-level set of rules for exchanging </a:t>
            </a:r>
            <a:r>
              <a:rPr kumimoji="1" lang="en-US" sz="1200" b="1" kern="1200" baseline="0" dirty="0">
                <a:solidFill>
                  <a:schemeClr val="tx1"/>
                </a:solidFill>
                <a:latin typeface="Times New Roman" pitchFamily="33" charset="0"/>
                <a:ea typeface="+mn-ea"/>
                <a:cs typeface="+mn-cs"/>
              </a:rPr>
              <a:t>packets</a:t>
            </a:r>
            <a:r>
              <a:rPr kumimoji="1" lang="en-US" sz="1200" b="0" kern="1200" baseline="0" dirty="0">
                <a:solidFill>
                  <a:schemeClr val="tx1"/>
                </a:solidFill>
                <a:latin typeface="Times New Roman" pitchFamily="33" charset="0"/>
                <a:ea typeface="+mn-ea"/>
                <a:cs typeface="+mn-cs"/>
              </a:rPr>
              <a:t> of data between</a:t>
            </a:r>
          </a:p>
          <a:p>
            <a:r>
              <a:rPr kumimoji="1" lang="en-US" sz="1200" kern="1200" baseline="0" dirty="0">
                <a:solidFill>
                  <a:schemeClr val="tx1"/>
                </a:solidFill>
                <a:latin typeface="Times New Roman" pitchFamily="33" charset="0"/>
                <a:ea typeface="+mn-ea"/>
                <a:cs typeface="+mn-cs"/>
              </a:rPr>
              <a:t>devices. A packet is comprised of an integral number of Flits.</a:t>
            </a:r>
            <a:endParaRPr lang="en-GB" b="0"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5C30012-D3DD-9A4E-ADF6-CAEDD31750F5}" type="slidenum">
              <a:rPr lang="en-US"/>
              <a:pPr/>
              <a:t>33</a:t>
            </a:fld>
            <a:endParaRPr lang="en-US" dirty="0"/>
          </a:p>
        </p:txBody>
      </p:sp>
      <p:sp>
        <p:nvSpPr>
          <p:cNvPr id="101378" name="Rectangle 2"/>
          <p:cNvSpPr>
            <a:spLocks noGrp="1" noRot="1" noChangeAspect="1" noChangeArrowheads="1" noTextEdit="1"/>
          </p:cNvSpPr>
          <p:nvPr>
            <p:ph type="sldImg"/>
          </p:nvPr>
        </p:nvSpPr>
        <p:spPr>
          <a:ln/>
        </p:spPr>
      </p:sp>
      <p:sp>
        <p:nvSpPr>
          <p:cNvPr id="101379"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Figure 3.19 shows the physical architecture of a QPI port. The QPI port consists of</a:t>
            </a:r>
          </a:p>
          <a:p>
            <a:r>
              <a:rPr kumimoji="1" lang="en-US" sz="1200" kern="1200" baseline="0" dirty="0">
                <a:solidFill>
                  <a:schemeClr val="tx1"/>
                </a:solidFill>
                <a:latin typeface="Times New Roman" pitchFamily="33" charset="0"/>
                <a:ea typeface="+mn-ea"/>
                <a:cs typeface="+mn-cs"/>
              </a:rPr>
              <a:t>84 individual links grouped as follows. Each data path consists of a pair of wires that</a:t>
            </a:r>
          </a:p>
          <a:p>
            <a:r>
              <a:rPr kumimoji="1" lang="en-US" sz="1200" kern="1200" baseline="0" dirty="0">
                <a:solidFill>
                  <a:schemeClr val="tx1"/>
                </a:solidFill>
                <a:latin typeface="Times New Roman" pitchFamily="33" charset="0"/>
                <a:ea typeface="+mn-ea"/>
                <a:cs typeface="+mn-cs"/>
              </a:rPr>
              <a:t>transmits data one bit at a time; the pair is referred to as a </a:t>
            </a:r>
            <a:r>
              <a:rPr kumimoji="1" lang="en-US" sz="1200" b="1" kern="1200" baseline="0" dirty="0">
                <a:solidFill>
                  <a:schemeClr val="tx1"/>
                </a:solidFill>
                <a:latin typeface="Times New Roman" pitchFamily="33" charset="0"/>
                <a:ea typeface="+mn-ea"/>
                <a:cs typeface="+mn-cs"/>
              </a:rPr>
              <a:t>lane. </a:t>
            </a:r>
            <a:r>
              <a:rPr kumimoji="1" lang="en-US" sz="1200" b="0" kern="1200" baseline="0" dirty="0">
                <a:solidFill>
                  <a:schemeClr val="tx1"/>
                </a:solidFill>
                <a:latin typeface="Times New Roman" pitchFamily="33" charset="0"/>
                <a:ea typeface="+mn-ea"/>
                <a:cs typeface="+mn-cs"/>
              </a:rPr>
              <a:t>There are 20 data lanes</a:t>
            </a:r>
          </a:p>
          <a:p>
            <a:r>
              <a:rPr kumimoji="1" lang="en-US" sz="1200" kern="1200" baseline="0" dirty="0">
                <a:solidFill>
                  <a:schemeClr val="tx1"/>
                </a:solidFill>
                <a:latin typeface="Times New Roman" pitchFamily="33" charset="0"/>
                <a:ea typeface="+mn-ea"/>
                <a:cs typeface="+mn-cs"/>
              </a:rPr>
              <a:t>in each direction (transmit and receive), plus a clock lane in each direction. Thus, QPI</a:t>
            </a:r>
          </a:p>
          <a:p>
            <a:r>
              <a:rPr kumimoji="1" lang="en-US" sz="1200" kern="1200" baseline="0" dirty="0">
                <a:solidFill>
                  <a:schemeClr val="tx1"/>
                </a:solidFill>
                <a:latin typeface="Times New Roman" pitchFamily="33" charset="0"/>
                <a:ea typeface="+mn-ea"/>
                <a:cs typeface="+mn-cs"/>
              </a:rPr>
              <a:t>is capable of transmitting 20 bits in parallel in each direction. The 20-bit unit is referred</a:t>
            </a:r>
          </a:p>
          <a:p>
            <a:r>
              <a:rPr kumimoji="1" lang="en-US" sz="1200" kern="1200" baseline="0" dirty="0">
                <a:solidFill>
                  <a:schemeClr val="tx1"/>
                </a:solidFill>
                <a:latin typeface="Times New Roman" pitchFamily="33" charset="0"/>
                <a:ea typeface="+mn-ea"/>
                <a:cs typeface="+mn-cs"/>
              </a:rPr>
              <a:t>to as a </a:t>
            </a:r>
            <a:r>
              <a:rPr kumimoji="1" lang="en-US" sz="1200" i="1" kern="1200" baseline="0" dirty="0">
                <a:solidFill>
                  <a:schemeClr val="tx1"/>
                </a:solidFill>
                <a:latin typeface="Times New Roman" pitchFamily="33" charset="0"/>
                <a:ea typeface="+mn-ea"/>
                <a:cs typeface="+mn-cs"/>
              </a:rPr>
              <a:t>phit. </a:t>
            </a:r>
            <a:r>
              <a:rPr kumimoji="1" lang="en-US" sz="1200" i="0" kern="1200" baseline="0" dirty="0">
                <a:solidFill>
                  <a:schemeClr val="tx1"/>
                </a:solidFill>
                <a:latin typeface="Times New Roman" pitchFamily="33" charset="0"/>
                <a:ea typeface="+mn-ea"/>
                <a:cs typeface="+mn-cs"/>
              </a:rPr>
              <a:t>Typical signaling speeds of the link in current products calls for operation</a:t>
            </a:r>
          </a:p>
          <a:p>
            <a:r>
              <a:rPr kumimoji="1" lang="en-US" sz="1200" kern="1200" baseline="0" dirty="0">
                <a:solidFill>
                  <a:schemeClr val="tx1"/>
                </a:solidFill>
                <a:latin typeface="Times New Roman" pitchFamily="33" charset="0"/>
                <a:ea typeface="+mn-ea"/>
                <a:cs typeface="+mn-cs"/>
              </a:rPr>
              <a:t>at 6.4 GT/s (transfers per second). At 20 bits per transfer, that adds up to 16 GB/s, and</a:t>
            </a:r>
          </a:p>
          <a:p>
            <a:r>
              <a:rPr kumimoji="1" lang="en-US" sz="1200" kern="1200" baseline="0" dirty="0">
                <a:solidFill>
                  <a:schemeClr val="tx1"/>
                </a:solidFill>
                <a:latin typeface="Times New Roman" pitchFamily="33" charset="0"/>
                <a:ea typeface="+mn-ea"/>
                <a:cs typeface="+mn-cs"/>
              </a:rPr>
              <a:t>since QPI links involve dedicated bidirectional pairs, the total capacity is 32 GB/s.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lanes in each direction are grouped into four quadrants of 5 lanes each.</a:t>
            </a:r>
          </a:p>
          <a:p>
            <a:r>
              <a:rPr kumimoji="1" lang="en-US" sz="1200" kern="1200" baseline="0" dirty="0">
                <a:solidFill>
                  <a:schemeClr val="tx1"/>
                </a:solidFill>
                <a:latin typeface="Times New Roman" pitchFamily="33" charset="0"/>
                <a:ea typeface="+mn-ea"/>
                <a:cs typeface="+mn-cs"/>
              </a:rPr>
              <a:t>In some applications, the link can also operate at half or quarter widths in order to</a:t>
            </a:r>
          </a:p>
          <a:p>
            <a:r>
              <a:rPr kumimoji="1" lang="en-US" sz="1200" kern="1200" baseline="0" dirty="0">
                <a:solidFill>
                  <a:schemeClr val="tx1"/>
                </a:solidFill>
                <a:latin typeface="Times New Roman" pitchFamily="33" charset="0"/>
                <a:ea typeface="+mn-ea"/>
                <a:cs typeface="+mn-cs"/>
              </a:rPr>
              <a:t>reduce power consumption or work around failures.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form of transmission on each lane is known as </a:t>
            </a:r>
            <a:r>
              <a:rPr kumimoji="1" lang="en-US" sz="1200" b="1" kern="1200" baseline="0" dirty="0">
                <a:solidFill>
                  <a:schemeClr val="tx1"/>
                </a:solidFill>
                <a:latin typeface="Times New Roman" pitchFamily="33" charset="0"/>
                <a:ea typeface="+mn-ea"/>
                <a:cs typeface="+mn-cs"/>
              </a:rPr>
              <a:t>differential signaling, or</a:t>
            </a:r>
          </a:p>
          <a:p>
            <a:r>
              <a:rPr kumimoji="1" lang="en-US" sz="1200" b="1" kern="1200" baseline="0" dirty="0">
                <a:solidFill>
                  <a:schemeClr val="tx1"/>
                </a:solidFill>
                <a:latin typeface="Times New Roman" pitchFamily="33" charset="0"/>
                <a:ea typeface="+mn-ea"/>
                <a:cs typeface="+mn-cs"/>
              </a:rPr>
              <a:t>balanced transmission. </a:t>
            </a:r>
            <a:r>
              <a:rPr kumimoji="1" lang="en-US" sz="1200" b="0" kern="1200" baseline="0" dirty="0">
                <a:solidFill>
                  <a:schemeClr val="tx1"/>
                </a:solidFill>
                <a:latin typeface="Times New Roman" pitchFamily="33" charset="0"/>
                <a:ea typeface="+mn-ea"/>
                <a:cs typeface="+mn-cs"/>
              </a:rPr>
              <a:t>With balanced transmission, signals are transmitted as a</a:t>
            </a:r>
          </a:p>
          <a:p>
            <a:r>
              <a:rPr kumimoji="1" lang="en-US" sz="1200" kern="1200" baseline="0" dirty="0">
                <a:solidFill>
                  <a:schemeClr val="tx1"/>
                </a:solidFill>
                <a:latin typeface="Times New Roman" pitchFamily="33" charset="0"/>
                <a:ea typeface="+mn-ea"/>
                <a:cs typeface="+mn-cs"/>
              </a:rPr>
              <a:t>current that travels down one conductor and returns on the other. The binary value</a:t>
            </a:r>
          </a:p>
          <a:p>
            <a:r>
              <a:rPr kumimoji="1" lang="en-US" sz="1200" kern="1200" baseline="0" dirty="0">
                <a:solidFill>
                  <a:schemeClr val="tx1"/>
                </a:solidFill>
                <a:latin typeface="Times New Roman" pitchFamily="33" charset="0"/>
                <a:ea typeface="+mn-ea"/>
                <a:cs typeface="+mn-cs"/>
              </a:rPr>
              <a:t>depends on the voltage difference. Typically, one line has a positive voltage value</a:t>
            </a:r>
          </a:p>
          <a:p>
            <a:r>
              <a:rPr kumimoji="1" lang="en-US" sz="1200" kern="1200" baseline="0" dirty="0">
                <a:solidFill>
                  <a:schemeClr val="tx1"/>
                </a:solidFill>
                <a:latin typeface="Times New Roman" pitchFamily="33" charset="0"/>
                <a:ea typeface="+mn-ea"/>
                <a:cs typeface="+mn-cs"/>
              </a:rPr>
              <a:t>and the other line has zero voltage, and one line is associated with binary 1 and one</a:t>
            </a:r>
          </a:p>
          <a:p>
            <a:r>
              <a:rPr kumimoji="1" lang="en-US" sz="1200" kern="1200" baseline="0" dirty="0">
                <a:solidFill>
                  <a:schemeClr val="tx1"/>
                </a:solidFill>
                <a:latin typeface="Times New Roman" pitchFamily="33" charset="0"/>
                <a:ea typeface="+mn-ea"/>
                <a:cs typeface="+mn-cs"/>
              </a:rPr>
              <a:t>line is associated with binary 0. Specifically, the technique used by QPI is known as</a:t>
            </a:r>
          </a:p>
          <a:p>
            <a:r>
              <a:rPr kumimoji="1" lang="en-US" sz="1200" i="1" kern="1200" baseline="0" dirty="0">
                <a:solidFill>
                  <a:schemeClr val="tx1"/>
                </a:solidFill>
                <a:latin typeface="Times New Roman" pitchFamily="33" charset="0"/>
                <a:ea typeface="+mn-ea"/>
                <a:cs typeface="+mn-cs"/>
              </a:rPr>
              <a:t>low-voltage differential signaling (LVDS). </a:t>
            </a:r>
            <a:r>
              <a:rPr kumimoji="1" lang="en-US" sz="1200" i="0" kern="1200" baseline="0" dirty="0">
                <a:solidFill>
                  <a:schemeClr val="tx1"/>
                </a:solidFill>
                <a:latin typeface="Times New Roman" pitchFamily="33" charset="0"/>
                <a:ea typeface="+mn-ea"/>
                <a:cs typeface="+mn-cs"/>
              </a:rPr>
              <a:t>In a typical implementation, the transmitter</a:t>
            </a:r>
          </a:p>
          <a:p>
            <a:r>
              <a:rPr kumimoji="1" lang="en-US" sz="1200" kern="1200" baseline="0" dirty="0">
                <a:solidFill>
                  <a:schemeClr val="tx1"/>
                </a:solidFill>
                <a:latin typeface="Times New Roman" pitchFamily="33" charset="0"/>
                <a:ea typeface="+mn-ea"/>
                <a:cs typeface="+mn-cs"/>
              </a:rPr>
              <a:t>injects a small current into one wire or the other, depending on the logic level to</a:t>
            </a:r>
          </a:p>
          <a:p>
            <a:r>
              <a:rPr kumimoji="1" lang="en-US" sz="1200" kern="1200" baseline="0" dirty="0">
                <a:solidFill>
                  <a:schemeClr val="tx1"/>
                </a:solidFill>
                <a:latin typeface="Times New Roman" pitchFamily="33" charset="0"/>
                <a:ea typeface="+mn-ea"/>
                <a:cs typeface="+mn-cs"/>
              </a:rPr>
              <a:t>be sent. The current passes through a resistor at the receiving end, and then returns</a:t>
            </a:r>
          </a:p>
          <a:p>
            <a:r>
              <a:rPr kumimoji="1" lang="en-US" sz="1200" kern="1200" baseline="0" dirty="0">
                <a:solidFill>
                  <a:schemeClr val="tx1"/>
                </a:solidFill>
                <a:latin typeface="Times New Roman" pitchFamily="33" charset="0"/>
                <a:ea typeface="+mn-ea"/>
                <a:cs typeface="+mn-cs"/>
              </a:rPr>
              <a:t>in the opposite direction along the other wire. The receiver senses the polarity of the</a:t>
            </a:r>
          </a:p>
          <a:p>
            <a:r>
              <a:rPr kumimoji="1" lang="en-US" sz="1200" kern="1200" baseline="0" dirty="0">
                <a:solidFill>
                  <a:schemeClr val="tx1"/>
                </a:solidFill>
                <a:latin typeface="Times New Roman" pitchFamily="33" charset="0"/>
                <a:ea typeface="+mn-ea"/>
                <a:cs typeface="+mn-cs"/>
              </a:rPr>
              <a:t>voltage across the resistor to determine the logic level.</a:t>
            </a:r>
          </a:p>
          <a:p>
            <a:endParaRPr kumimoji="1" lang="en-US" sz="1200" kern="1200" baseline="0" dirty="0">
              <a:solidFill>
                <a:schemeClr val="tx1"/>
              </a:solidFill>
              <a:latin typeface="Times New Roman" pitchFamily="33" charset="0"/>
              <a:ea typeface="+mn-ea"/>
              <a:cs typeface="+mn-cs"/>
            </a:endParaRPr>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493BA2A-2F02-0543-A797-EC1D20CB3C0B}" type="slidenum">
              <a:rPr lang="en-US"/>
              <a:pPr/>
              <a:t>34</a:t>
            </a:fld>
            <a:endParaRPr lang="en-US" dirty="0"/>
          </a:p>
        </p:txBody>
      </p:sp>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Another function performed by the physical layer is that it manages the translation</a:t>
            </a:r>
          </a:p>
          <a:p>
            <a:r>
              <a:rPr kumimoji="1" lang="en-US" sz="1200" kern="1200" baseline="0" dirty="0">
                <a:solidFill>
                  <a:schemeClr val="tx1"/>
                </a:solidFill>
                <a:latin typeface="Times New Roman" pitchFamily="33" charset="0"/>
                <a:ea typeface="+mn-ea"/>
                <a:cs typeface="+mn-cs"/>
              </a:rPr>
              <a:t>between 80-bit flits and 20-bit phits using a technique known as </a:t>
            </a:r>
            <a:r>
              <a:rPr kumimoji="1" lang="en-US" sz="1200" b="1" kern="1200" baseline="0" dirty="0">
                <a:solidFill>
                  <a:schemeClr val="tx1"/>
                </a:solidFill>
                <a:latin typeface="Times New Roman" pitchFamily="33" charset="0"/>
                <a:ea typeface="+mn-ea"/>
                <a:cs typeface="+mn-cs"/>
              </a:rPr>
              <a:t>multilane distribution.</a:t>
            </a:r>
          </a:p>
          <a:p>
            <a:r>
              <a:rPr kumimoji="1" lang="en-US" sz="1200" kern="1200" baseline="0" dirty="0">
                <a:solidFill>
                  <a:schemeClr val="tx1"/>
                </a:solidFill>
                <a:latin typeface="Times New Roman" pitchFamily="33" charset="0"/>
                <a:ea typeface="+mn-ea"/>
                <a:cs typeface="+mn-cs"/>
              </a:rPr>
              <a:t>The flits can be considered as a bit stream that is distributed across the data</a:t>
            </a:r>
          </a:p>
          <a:p>
            <a:r>
              <a:rPr kumimoji="1" lang="en-US" sz="1200" kern="1200" baseline="0" dirty="0">
                <a:solidFill>
                  <a:schemeClr val="tx1"/>
                </a:solidFill>
                <a:latin typeface="Times New Roman" pitchFamily="33" charset="0"/>
                <a:ea typeface="+mn-ea"/>
                <a:cs typeface="+mn-cs"/>
              </a:rPr>
              <a:t>lanes in a round-robin fashion (first bit to first lane, second bit to second lane, etc.), as</a:t>
            </a:r>
          </a:p>
          <a:p>
            <a:r>
              <a:rPr kumimoji="1" lang="en-US" sz="1200" kern="1200" baseline="0" dirty="0">
                <a:solidFill>
                  <a:schemeClr val="tx1"/>
                </a:solidFill>
                <a:latin typeface="Times New Roman" pitchFamily="33" charset="0"/>
                <a:ea typeface="+mn-ea"/>
                <a:cs typeface="+mn-cs"/>
              </a:rPr>
              <a:t>illustrated in Figure 3.20. This approach enables QPI to achieve very high data rates</a:t>
            </a:r>
          </a:p>
          <a:p>
            <a:r>
              <a:rPr kumimoji="1" lang="en-US" sz="1200" kern="1200" baseline="0" dirty="0">
                <a:solidFill>
                  <a:schemeClr val="tx1"/>
                </a:solidFill>
                <a:latin typeface="Times New Roman" pitchFamily="33" charset="0"/>
                <a:ea typeface="+mn-ea"/>
                <a:cs typeface="+mn-cs"/>
              </a:rPr>
              <a:t>by implementing the physical link between two ports as multiple parallel channels.</a:t>
            </a:r>
            <a:endParaRPr lang="en-GB" b="1" dirty="0"/>
          </a:p>
          <a:p>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BC26103-75E0-5149-9E6C-9A0B76ED7111}" type="slidenum">
              <a:rPr lang="en-US"/>
              <a:pPr/>
              <a:t>35</a:t>
            </a:fld>
            <a:endParaRPr lang="en-US" dirty="0"/>
          </a:p>
        </p:txBody>
      </p:sp>
      <p:sp>
        <p:nvSpPr>
          <p:cNvPr id="104450" name="Rectangle 2"/>
          <p:cNvSpPr>
            <a:spLocks noGrp="1" noRot="1" noChangeAspect="1" noChangeArrowheads="1" noTextEdit="1"/>
          </p:cNvSpPr>
          <p:nvPr>
            <p:ph type="sldImg"/>
          </p:nvPr>
        </p:nvSpPr>
        <p:spPr>
          <a:ln/>
        </p:spPr>
      </p:sp>
      <p:sp>
        <p:nvSpPr>
          <p:cNvPr id="104451"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The QPI link layer performs two key functions: flow control and error control. These</a:t>
            </a:r>
          </a:p>
          <a:p>
            <a:r>
              <a:rPr kumimoji="1" lang="en-US" sz="1200" kern="1200" baseline="0" dirty="0">
                <a:solidFill>
                  <a:schemeClr val="tx1"/>
                </a:solidFill>
                <a:latin typeface="Times New Roman" pitchFamily="33" charset="0"/>
                <a:ea typeface="+mn-ea"/>
                <a:cs typeface="+mn-cs"/>
              </a:rPr>
              <a:t>functions are performed as part of the QPI link layer protocol, and operate on the</a:t>
            </a:r>
          </a:p>
          <a:p>
            <a:r>
              <a:rPr kumimoji="1" lang="en-US" sz="1200" kern="1200" baseline="0" dirty="0">
                <a:solidFill>
                  <a:schemeClr val="tx1"/>
                </a:solidFill>
                <a:latin typeface="Times New Roman" pitchFamily="33" charset="0"/>
                <a:ea typeface="+mn-ea"/>
                <a:cs typeface="+mn-cs"/>
              </a:rPr>
              <a:t>level of the flit (flow control unit). Each flit consists of a 72-bit message payload</a:t>
            </a:r>
          </a:p>
          <a:p>
            <a:r>
              <a:rPr kumimoji="1" lang="en-US" sz="1200" kern="1200" baseline="0" dirty="0">
                <a:solidFill>
                  <a:schemeClr val="tx1"/>
                </a:solidFill>
                <a:latin typeface="Times New Roman" pitchFamily="33" charset="0"/>
                <a:ea typeface="+mn-ea"/>
                <a:cs typeface="+mn-cs"/>
              </a:rPr>
              <a:t>and an 8-bit error control code called a cyclic redundancy check (CRC). We discuss error</a:t>
            </a:r>
          </a:p>
          <a:p>
            <a:r>
              <a:rPr kumimoji="1" lang="en-US" sz="1200" kern="1200" baseline="0" dirty="0">
                <a:solidFill>
                  <a:schemeClr val="tx1"/>
                </a:solidFill>
                <a:latin typeface="Times New Roman" pitchFamily="33" charset="0"/>
                <a:ea typeface="+mn-ea"/>
                <a:cs typeface="+mn-cs"/>
              </a:rPr>
              <a:t>control codes in Chapter 5.</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 flit payload may consist of data or message information. The data flits transfer</a:t>
            </a:r>
          </a:p>
          <a:p>
            <a:r>
              <a:rPr kumimoji="1" lang="en-US" sz="1200" kern="1200" baseline="0" dirty="0">
                <a:solidFill>
                  <a:schemeClr val="tx1"/>
                </a:solidFill>
                <a:latin typeface="Times New Roman" pitchFamily="33" charset="0"/>
                <a:ea typeface="+mn-ea"/>
                <a:cs typeface="+mn-cs"/>
              </a:rPr>
              <a:t>the actual bits of data between cores or between a core and an IOH. The message</a:t>
            </a:r>
          </a:p>
          <a:p>
            <a:r>
              <a:rPr kumimoji="1" lang="en-US" sz="1200" kern="1200" baseline="0" dirty="0">
                <a:solidFill>
                  <a:schemeClr val="tx1"/>
                </a:solidFill>
                <a:latin typeface="Times New Roman" pitchFamily="33" charset="0"/>
                <a:ea typeface="+mn-ea"/>
                <a:cs typeface="+mn-cs"/>
              </a:rPr>
              <a:t>flits are used for such functions as flow control, error control, and cache coherence.</a:t>
            </a:r>
          </a:p>
          <a:p>
            <a:r>
              <a:rPr kumimoji="1" lang="en-US" sz="1200" kern="1200" baseline="0" dirty="0">
                <a:solidFill>
                  <a:schemeClr val="tx1"/>
                </a:solidFill>
                <a:latin typeface="Times New Roman" pitchFamily="33" charset="0"/>
                <a:ea typeface="+mn-ea"/>
                <a:cs typeface="+mn-cs"/>
              </a:rPr>
              <a:t>We discuss cache coherence in Chapters 5 and 17.</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a:t>
            </a:r>
            <a:r>
              <a:rPr kumimoji="1" lang="en-US" sz="1200" b="1" kern="1200" baseline="0" dirty="0">
                <a:solidFill>
                  <a:schemeClr val="tx1"/>
                </a:solidFill>
                <a:latin typeface="Times New Roman" pitchFamily="33" charset="0"/>
                <a:ea typeface="+mn-ea"/>
                <a:cs typeface="+mn-cs"/>
              </a:rPr>
              <a:t>flow control function </a:t>
            </a:r>
            <a:r>
              <a:rPr kumimoji="1" lang="en-US" sz="1200" b="0" kern="1200" baseline="0" dirty="0">
                <a:solidFill>
                  <a:schemeClr val="tx1"/>
                </a:solidFill>
                <a:latin typeface="Times New Roman" pitchFamily="33" charset="0"/>
                <a:ea typeface="+mn-ea"/>
                <a:cs typeface="+mn-cs"/>
              </a:rPr>
              <a:t>is needed to ensure that a sending QPI entity does</a:t>
            </a:r>
          </a:p>
          <a:p>
            <a:r>
              <a:rPr kumimoji="1" lang="en-US" sz="1200" kern="1200" baseline="0" dirty="0">
                <a:solidFill>
                  <a:schemeClr val="tx1"/>
                </a:solidFill>
                <a:latin typeface="Times New Roman" pitchFamily="33" charset="0"/>
                <a:ea typeface="+mn-ea"/>
                <a:cs typeface="+mn-cs"/>
              </a:rPr>
              <a:t>not overwhelm a receiving QPI entity by sending data faster than the receiver can</a:t>
            </a:r>
          </a:p>
          <a:p>
            <a:r>
              <a:rPr kumimoji="1" lang="en-US" sz="1200" kern="1200" baseline="0" dirty="0">
                <a:solidFill>
                  <a:schemeClr val="tx1"/>
                </a:solidFill>
                <a:latin typeface="Times New Roman" pitchFamily="33" charset="0"/>
                <a:ea typeface="+mn-ea"/>
                <a:cs typeface="+mn-cs"/>
              </a:rPr>
              <a:t>process the data and clear buffers for more incoming data. To control the flow of</a:t>
            </a:r>
          </a:p>
          <a:p>
            <a:r>
              <a:rPr kumimoji="1" lang="en-US" sz="1200" kern="1200" baseline="0" dirty="0">
                <a:solidFill>
                  <a:schemeClr val="tx1"/>
                </a:solidFill>
                <a:latin typeface="Times New Roman" pitchFamily="33" charset="0"/>
                <a:ea typeface="+mn-ea"/>
                <a:cs typeface="+mn-cs"/>
              </a:rPr>
              <a:t>data, QPI makes use of a credit scheme. During initialization, a sender is given a set</a:t>
            </a:r>
          </a:p>
          <a:p>
            <a:r>
              <a:rPr kumimoji="1" lang="en-US" sz="1200" kern="1200" baseline="0" dirty="0">
                <a:solidFill>
                  <a:schemeClr val="tx1"/>
                </a:solidFill>
                <a:latin typeface="Times New Roman" pitchFamily="33" charset="0"/>
                <a:ea typeface="+mn-ea"/>
                <a:cs typeface="+mn-cs"/>
              </a:rPr>
              <a:t>number of credits to send flits to a receiver. Whenever a flit is sent to the receiver,</a:t>
            </a:r>
          </a:p>
          <a:p>
            <a:r>
              <a:rPr kumimoji="1" lang="en-US" sz="1200" kern="1200" baseline="0" dirty="0">
                <a:solidFill>
                  <a:schemeClr val="tx1"/>
                </a:solidFill>
                <a:latin typeface="Times New Roman" pitchFamily="33" charset="0"/>
                <a:ea typeface="+mn-ea"/>
                <a:cs typeface="+mn-cs"/>
              </a:rPr>
              <a:t>the sender decrements its credit counters by one credit. Whenever a buffer is freed</a:t>
            </a:r>
          </a:p>
          <a:p>
            <a:r>
              <a:rPr kumimoji="1" lang="en-US" sz="1200" kern="1200" baseline="0" dirty="0">
                <a:solidFill>
                  <a:schemeClr val="tx1"/>
                </a:solidFill>
                <a:latin typeface="Times New Roman" pitchFamily="33" charset="0"/>
                <a:ea typeface="+mn-ea"/>
                <a:cs typeface="+mn-cs"/>
              </a:rPr>
              <a:t>at the receiver, a credit is returned to the sender for that buffer. Thus, the receiver</a:t>
            </a:r>
          </a:p>
          <a:p>
            <a:r>
              <a:rPr kumimoji="1" lang="en-US" sz="1200" kern="1200" baseline="0" dirty="0">
                <a:solidFill>
                  <a:schemeClr val="tx1"/>
                </a:solidFill>
                <a:latin typeface="Times New Roman" pitchFamily="33" charset="0"/>
                <a:ea typeface="+mn-ea"/>
                <a:cs typeface="+mn-cs"/>
              </a:rPr>
              <a:t>controls that pace at which data is transmitted over a QPI link.</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Occasionally, a bit transmitted at the physical layer is changed during transmission,</a:t>
            </a:r>
          </a:p>
          <a:p>
            <a:r>
              <a:rPr kumimoji="1" lang="en-US" sz="1200" kern="1200" baseline="0" dirty="0">
                <a:solidFill>
                  <a:schemeClr val="tx1"/>
                </a:solidFill>
                <a:latin typeface="Times New Roman" pitchFamily="33" charset="0"/>
                <a:ea typeface="+mn-ea"/>
                <a:cs typeface="+mn-cs"/>
              </a:rPr>
              <a:t>due to noise or some other phenomenon. The </a:t>
            </a:r>
            <a:r>
              <a:rPr kumimoji="1" lang="en-US" sz="1200" b="1" kern="1200" baseline="0" dirty="0">
                <a:solidFill>
                  <a:schemeClr val="tx1"/>
                </a:solidFill>
                <a:latin typeface="Times New Roman" pitchFamily="33" charset="0"/>
                <a:ea typeface="+mn-ea"/>
                <a:cs typeface="+mn-cs"/>
              </a:rPr>
              <a:t>error control function</a:t>
            </a:r>
            <a:r>
              <a:rPr kumimoji="1" lang="en-US" sz="1200" b="0" kern="1200" baseline="0" dirty="0">
                <a:solidFill>
                  <a:schemeClr val="tx1"/>
                </a:solidFill>
                <a:latin typeface="Times New Roman" pitchFamily="33" charset="0"/>
                <a:ea typeface="+mn-ea"/>
                <a:cs typeface="+mn-cs"/>
              </a:rPr>
              <a:t> at the</a:t>
            </a:r>
          </a:p>
          <a:p>
            <a:r>
              <a:rPr kumimoji="1" lang="en-US" sz="1200" kern="1200" baseline="0" dirty="0">
                <a:solidFill>
                  <a:schemeClr val="tx1"/>
                </a:solidFill>
                <a:latin typeface="Times New Roman" pitchFamily="33" charset="0"/>
                <a:ea typeface="+mn-ea"/>
                <a:cs typeface="+mn-cs"/>
              </a:rPr>
              <a:t>link layer detects and recovers from such bit errors, and so isolates higher layers</a:t>
            </a:r>
          </a:p>
          <a:p>
            <a:r>
              <a:rPr kumimoji="1" lang="en-US" sz="1200" kern="1200" baseline="0" dirty="0">
                <a:solidFill>
                  <a:schemeClr val="tx1"/>
                </a:solidFill>
                <a:latin typeface="Times New Roman" pitchFamily="33" charset="0"/>
                <a:ea typeface="+mn-ea"/>
                <a:cs typeface="+mn-cs"/>
              </a:rPr>
              <a:t>from experiencing bit errors. The procedure works as follows for a flow of data</a:t>
            </a:r>
          </a:p>
          <a:p>
            <a:r>
              <a:rPr kumimoji="1" lang="en-US" sz="1200" kern="1200" baseline="0" dirty="0">
                <a:solidFill>
                  <a:schemeClr val="tx1"/>
                </a:solidFill>
                <a:latin typeface="Times New Roman" pitchFamily="33" charset="0"/>
                <a:ea typeface="+mn-ea"/>
                <a:cs typeface="+mn-cs"/>
              </a:rPr>
              <a:t>from system A to system B:</a:t>
            </a:r>
          </a:p>
          <a:p>
            <a:endParaRPr kumimoji="1" lang="en-US" sz="1200" b="1" kern="1200" baseline="0" dirty="0">
              <a:solidFill>
                <a:schemeClr val="tx1"/>
              </a:solidFill>
              <a:latin typeface="Times New Roman" pitchFamily="33" charset="0"/>
              <a:ea typeface="+mn-ea"/>
              <a:cs typeface="+mn-cs"/>
            </a:endParaRPr>
          </a:p>
          <a:p>
            <a:r>
              <a:rPr kumimoji="1" lang="en-US" sz="1200" b="1" kern="1200" baseline="0" dirty="0">
                <a:solidFill>
                  <a:schemeClr val="tx1"/>
                </a:solidFill>
                <a:latin typeface="Times New Roman" pitchFamily="33" charset="0"/>
                <a:ea typeface="+mn-ea"/>
                <a:cs typeface="+mn-cs"/>
              </a:rPr>
              <a:t>1. </a:t>
            </a:r>
            <a:r>
              <a:rPr kumimoji="1" lang="en-US" sz="1200" b="0" kern="1200" baseline="0" dirty="0">
                <a:solidFill>
                  <a:schemeClr val="tx1"/>
                </a:solidFill>
                <a:latin typeface="Times New Roman" pitchFamily="33" charset="0"/>
                <a:ea typeface="+mn-ea"/>
                <a:cs typeface="+mn-cs"/>
              </a:rPr>
              <a:t>As mentioned, each 80-bit flit includes an 8-bit CRC field. The CRC is a function</a:t>
            </a:r>
          </a:p>
          <a:p>
            <a:r>
              <a:rPr kumimoji="1" lang="en-US" sz="1200" kern="1200" baseline="0" dirty="0">
                <a:solidFill>
                  <a:schemeClr val="tx1"/>
                </a:solidFill>
                <a:latin typeface="Times New Roman" pitchFamily="33" charset="0"/>
                <a:ea typeface="+mn-ea"/>
                <a:cs typeface="+mn-cs"/>
              </a:rPr>
              <a:t>of the value of the remaining 72 bits. On transmission, A calculates a</a:t>
            </a:r>
          </a:p>
          <a:p>
            <a:r>
              <a:rPr kumimoji="1" lang="en-US" sz="1200" kern="1200" baseline="0" dirty="0">
                <a:solidFill>
                  <a:schemeClr val="tx1"/>
                </a:solidFill>
                <a:latin typeface="Times New Roman" pitchFamily="33" charset="0"/>
                <a:ea typeface="+mn-ea"/>
                <a:cs typeface="+mn-cs"/>
              </a:rPr>
              <a:t>CRC value for each flit and inserts that value into the flit.</a:t>
            </a:r>
          </a:p>
          <a:p>
            <a:endParaRPr kumimoji="1" lang="en-US" sz="1200" b="1" kern="1200" baseline="0" dirty="0">
              <a:solidFill>
                <a:schemeClr val="tx1"/>
              </a:solidFill>
              <a:latin typeface="Times New Roman" pitchFamily="33" charset="0"/>
              <a:ea typeface="+mn-ea"/>
              <a:cs typeface="+mn-cs"/>
            </a:endParaRPr>
          </a:p>
          <a:p>
            <a:r>
              <a:rPr kumimoji="1" lang="en-US" sz="1200" b="1" kern="1200" baseline="0" dirty="0">
                <a:solidFill>
                  <a:schemeClr val="tx1"/>
                </a:solidFill>
                <a:latin typeface="Times New Roman" pitchFamily="33" charset="0"/>
                <a:ea typeface="+mn-ea"/>
                <a:cs typeface="+mn-cs"/>
              </a:rPr>
              <a:t>2. </a:t>
            </a:r>
            <a:r>
              <a:rPr kumimoji="1" lang="en-US" sz="1200" b="0" kern="1200" baseline="0" dirty="0">
                <a:solidFill>
                  <a:schemeClr val="tx1"/>
                </a:solidFill>
                <a:latin typeface="Times New Roman" pitchFamily="33" charset="0"/>
                <a:ea typeface="+mn-ea"/>
                <a:cs typeface="+mn-cs"/>
              </a:rPr>
              <a:t>When a flit is received, B calculates a CRC value for the 72-bit payload and</a:t>
            </a:r>
          </a:p>
          <a:p>
            <a:r>
              <a:rPr kumimoji="1" lang="en-US" sz="1200" kern="1200" baseline="0" dirty="0">
                <a:solidFill>
                  <a:schemeClr val="tx1"/>
                </a:solidFill>
                <a:latin typeface="Times New Roman" pitchFamily="33" charset="0"/>
                <a:ea typeface="+mn-ea"/>
                <a:cs typeface="+mn-cs"/>
              </a:rPr>
              <a:t>compares this value with the value of the incoming CRC value in the flit. If the</a:t>
            </a:r>
          </a:p>
          <a:p>
            <a:r>
              <a:rPr kumimoji="1" lang="en-US" sz="1200" kern="1200" baseline="0" dirty="0">
                <a:solidFill>
                  <a:schemeClr val="tx1"/>
                </a:solidFill>
                <a:latin typeface="Times New Roman" pitchFamily="33" charset="0"/>
                <a:ea typeface="+mn-ea"/>
                <a:cs typeface="+mn-cs"/>
              </a:rPr>
              <a:t>two CRC values do not match, an error has been detected.</a:t>
            </a:r>
          </a:p>
          <a:p>
            <a:endParaRPr kumimoji="1" lang="en-US" sz="1200" b="1" kern="1200" baseline="0" dirty="0">
              <a:solidFill>
                <a:schemeClr val="tx1"/>
              </a:solidFill>
              <a:latin typeface="Times New Roman" pitchFamily="33" charset="0"/>
              <a:ea typeface="+mn-ea"/>
              <a:cs typeface="+mn-cs"/>
            </a:endParaRPr>
          </a:p>
          <a:p>
            <a:r>
              <a:rPr kumimoji="1" lang="en-US" sz="1200" b="1" kern="1200" baseline="0" dirty="0">
                <a:solidFill>
                  <a:schemeClr val="tx1"/>
                </a:solidFill>
                <a:latin typeface="Times New Roman" pitchFamily="33" charset="0"/>
                <a:ea typeface="+mn-ea"/>
                <a:cs typeface="+mn-cs"/>
              </a:rPr>
              <a:t>3. </a:t>
            </a:r>
            <a:r>
              <a:rPr kumimoji="1" lang="en-US" sz="1200" b="0" kern="1200" baseline="0" dirty="0">
                <a:solidFill>
                  <a:schemeClr val="tx1"/>
                </a:solidFill>
                <a:latin typeface="Times New Roman" pitchFamily="33" charset="0"/>
                <a:ea typeface="+mn-ea"/>
                <a:cs typeface="+mn-cs"/>
              </a:rPr>
              <a:t>When B detects an error, it sends a request to A to retransmit the flit that is</a:t>
            </a:r>
          </a:p>
          <a:p>
            <a:r>
              <a:rPr kumimoji="1" lang="en-US" sz="1200" kern="1200" baseline="0" dirty="0">
                <a:solidFill>
                  <a:schemeClr val="tx1"/>
                </a:solidFill>
                <a:latin typeface="Times New Roman" pitchFamily="33" charset="0"/>
                <a:ea typeface="+mn-ea"/>
                <a:cs typeface="+mn-cs"/>
              </a:rPr>
              <a:t>in error. However, because A may have had sufficient credit to send a stream</a:t>
            </a:r>
          </a:p>
          <a:p>
            <a:r>
              <a:rPr kumimoji="1" lang="en-US" sz="1200" kern="1200" baseline="0" dirty="0">
                <a:solidFill>
                  <a:schemeClr val="tx1"/>
                </a:solidFill>
                <a:latin typeface="Times New Roman" pitchFamily="33" charset="0"/>
                <a:ea typeface="+mn-ea"/>
                <a:cs typeface="+mn-cs"/>
              </a:rPr>
              <a:t>of flits, so that additional flits have been transmitted after the flit in error and</a:t>
            </a:r>
          </a:p>
          <a:p>
            <a:r>
              <a:rPr kumimoji="1" lang="en-US" sz="1200" kern="1200" baseline="0" dirty="0">
                <a:solidFill>
                  <a:schemeClr val="tx1"/>
                </a:solidFill>
                <a:latin typeface="Times New Roman" pitchFamily="33" charset="0"/>
                <a:ea typeface="+mn-ea"/>
                <a:cs typeface="+mn-cs"/>
              </a:rPr>
              <a:t>before A receives the request to retransmit. Therefore, the request is for A to</a:t>
            </a:r>
          </a:p>
          <a:p>
            <a:r>
              <a:rPr kumimoji="1" lang="en-US" sz="1200" kern="1200" baseline="0" dirty="0">
                <a:solidFill>
                  <a:schemeClr val="tx1"/>
                </a:solidFill>
                <a:latin typeface="Times New Roman" pitchFamily="33" charset="0"/>
                <a:ea typeface="+mn-ea"/>
                <a:cs typeface="+mn-cs"/>
              </a:rPr>
              <a:t>back up and retransmit the damaged flit plus all subsequent flits.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BFB0F89-8C55-C149-926C-8C5B24A24615}" type="slidenum">
              <a:rPr lang="en-US"/>
              <a:pPr/>
              <a:t>36</a:t>
            </a:fld>
            <a:endParaRPr lang="en-US" dirty="0"/>
          </a:p>
        </p:txBody>
      </p:sp>
      <p:sp>
        <p:nvSpPr>
          <p:cNvPr id="105474" name="Rectangle 2"/>
          <p:cNvSpPr>
            <a:spLocks noGrp="1" noRot="1" noChangeAspect="1" noChangeArrowheads="1" noTextEdit="1"/>
          </p:cNvSpPr>
          <p:nvPr>
            <p:ph type="sldImg"/>
          </p:nvPr>
        </p:nvSpPr>
        <p:spPr>
          <a:ln/>
        </p:spPr>
      </p:sp>
      <p:sp>
        <p:nvSpPr>
          <p:cNvPr id="105475"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The Routing layer is used to determine the course that a packet will traverse across</a:t>
            </a:r>
          </a:p>
          <a:p>
            <a:r>
              <a:rPr kumimoji="1" lang="en-US" sz="1200" kern="1200" baseline="0" dirty="0">
                <a:solidFill>
                  <a:schemeClr val="tx1"/>
                </a:solidFill>
                <a:latin typeface="Times New Roman" pitchFamily="33" charset="0"/>
                <a:ea typeface="+mn-ea"/>
                <a:cs typeface="+mn-cs"/>
              </a:rPr>
              <a:t>the available system interconnects. Routing tables are defined by firmware and</a:t>
            </a:r>
          </a:p>
          <a:p>
            <a:r>
              <a:rPr kumimoji="1" lang="en-US" sz="1200" kern="1200" baseline="0" dirty="0">
                <a:solidFill>
                  <a:schemeClr val="tx1"/>
                </a:solidFill>
                <a:latin typeface="Times New Roman" pitchFamily="33" charset="0"/>
                <a:ea typeface="+mn-ea"/>
                <a:cs typeface="+mn-cs"/>
              </a:rPr>
              <a:t>describe the possible paths that a packet can follow. In small configurations, such as</a:t>
            </a:r>
          </a:p>
          <a:p>
            <a:r>
              <a:rPr kumimoji="1" lang="en-US" sz="1200" kern="1200" baseline="0" dirty="0">
                <a:solidFill>
                  <a:schemeClr val="tx1"/>
                </a:solidFill>
                <a:latin typeface="Times New Roman" pitchFamily="33" charset="0"/>
                <a:ea typeface="+mn-ea"/>
                <a:cs typeface="+mn-cs"/>
              </a:rPr>
              <a:t>a two-socket platform, the routing options are limited and the routing tables quite</a:t>
            </a:r>
          </a:p>
          <a:p>
            <a:r>
              <a:rPr kumimoji="1" lang="en-US" sz="1200" kern="1200" baseline="0" dirty="0">
                <a:solidFill>
                  <a:schemeClr val="tx1"/>
                </a:solidFill>
                <a:latin typeface="Times New Roman" pitchFamily="33" charset="0"/>
                <a:ea typeface="+mn-ea"/>
                <a:cs typeface="+mn-cs"/>
              </a:rPr>
              <a:t>simple. For larger systems, the routing table options are more complex, giving the</a:t>
            </a:r>
          </a:p>
          <a:p>
            <a:r>
              <a:rPr kumimoji="1" lang="en-US" sz="1200" kern="1200" baseline="0" dirty="0">
                <a:solidFill>
                  <a:schemeClr val="tx1"/>
                </a:solidFill>
                <a:latin typeface="Times New Roman" pitchFamily="33" charset="0"/>
                <a:ea typeface="+mn-ea"/>
                <a:cs typeface="+mn-cs"/>
              </a:rPr>
              <a:t>flexibility of routing and rerouting traffic depending on how (1) devices are populated</a:t>
            </a:r>
          </a:p>
          <a:p>
            <a:r>
              <a:rPr kumimoji="1" lang="en-US" sz="1200" kern="1200" baseline="0" dirty="0">
                <a:solidFill>
                  <a:schemeClr val="tx1"/>
                </a:solidFill>
                <a:latin typeface="Times New Roman" pitchFamily="33" charset="0"/>
                <a:ea typeface="+mn-ea"/>
                <a:cs typeface="+mn-cs"/>
              </a:rPr>
              <a:t>in the platform, (2) system resources are partitioned, and (3) reliability events</a:t>
            </a:r>
          </a:p>
          <a:p>
            <a:r>
              <a:rPr kumimoji="1" lang="en-US" sz="1200" kern="1200" baseline="0" dirty="0">
                <a:solidFill>
                  <a:schemeClr val="tx1"/>
                </a:solidFill>
                <a:latin typeface="Times New Roman" pitchFamily="33" charset="0"/>
                <a:ea typeface="+mn-ea"/>
                <a:cs typeface="+mn-cs"/>
              </a:rPr>
              <a:t>result in mapping around a failing resource.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QPI Protocol Layer</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In this layer, the packet is defined as the unit of transfer. The packet contents</a:t>
            </a:r>
          </a:p>
          <a:p>
            <a:r>
              <a:rPr kumimoji="1" lang="en-US" sz="1200" kern="1200" baseline="0" dirty="0">
                <a:solidFill>
                  <a:schemeClr val="tx1"/>
                </a:solidFill>
                <a:latin typeface="Times New Roman" pitchFamily="33" charset="0"/>
                <a:ea typeface="+mn-ea"/>
                <a:cs typeface="+mn-cs"/>
              </a:rPr>
              <a:t>definition is standardized with some flexibility allowed to meet differing market</a:t>
            </a:r>
          </a:p>
          <a:p>
            <a:r>
              <a:rPr kumimoji="1" lang="en-US" sz="1200" kern="1200" baseline="0" dirty="0">
                <a:solidFill>
                  <a:schemeClr val="tx1"/>
                </a:solidFill>
                <a:latin typeface="Times New Roman" pitchFamily="33" charset="0"/>
                <a:ea typeface="+mn-ea"/>
                <a:cs typeface="+mn-cs"/>
              </a:rPr>
              <a:t>segment requirements. One key function performed at this level is a cache coherency</a:t>
            </a:r>
          </a:p>
          <a:p>
            <a:r>
              <a:rPr kumimoji="1" lang="en-US" sz="1200" kern="1200" baseline="0" dirty="0">
                <a:solidFill>
                  <a:schemeClr val="tx1"/>
                </a:solidFill>
                <a:latin typeface="Times New Roman" pitchFamily="33" charset="0"/>
                <a:ea typeface="+mn-ea"/>
                <a:cs typeface="+mn-cs"/>
              </a:rPr>
              <a:t>protocol, which deals with making sure that main memory values held in</a:t>
            </a:r>
          </a:p>
          <a:p>
            <a:r>
              <a:rPr kumimoji="1" lang="en-US" sz="1200" kern="1200" baseline="0" dirty="0">
                <a:solidFill>
                  <a:schemeClr val="tx1"/>
                </a:solidFill>
                <a:latin typeface="Times New Roman" pitchFamily="33" charset="0"/>
                <a:ea typeface="+mn-ea"/>
                <a:cs typeface="+mn-cs"/>
              </a:rPr>
              <a:t>multiple caches are consistent. A typical data packet payload is a block of data</a:t>
            </a:r>
          </a:p>
          <a:p>
            <a:r>
              <a:rPr kumimoji="1" lang="en-US" sz="1200" kern="1200" baseline="0" dirty="0">
                <a:solidFill>
                  <a:schemeClr val="tx1"/>
                </a:solidFill>
                <a:latin typeface="Times New Roman" pitchFamily="33" charset="0"/>
                <a:ea typeface="+mn-ea"/>
                <a:cs typeface="+mn-cs"/>
              </a:rPr>
              <a:t>being sent to or from a cache.</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0595FC-C411-B142-8D1D-655D029645D9}" type="slidenum">
              <a:rPr lang="en-US"/>
              <a:pPr/>
              <a:t>37</a:t>
            </a:fld>
            <a:endParaRPr lang="en-US" dirty="0"/>
          </a:p>
        </p:txBody>
      </p:sp>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The </a:t>
            </a:r>
            <a:r>
              <a:rPr kumimoji="1" lang="en-US" sz="1200" b="1" kern="1200" baseline="0" dirty="0">
                <a:solidFill>
                  <a:schemeClr val="tx1"/>
                </a:solidFill>
                <a:latin typeface="Times New Roman" pitchFamily="33" charset="0"/>
                <a:ea typeface="+mn-ea"/>
                <a:cs typeface="+mn-cs"/>
              </a:rPr>
              <a:t>peripheral component interconnect (PCI) </a:t>
            </a:r>
            <a:r>
              <a:rPr kumimoji="1" lang="en-US" sz="1200" b="0" kern="1200" baseline="0" dirty="0">
                <a:solidFill>
                  <a:schemeClr val="tx1"/>
                </a:solidFill>
                <a:latin typeface="Times New Roman" pitchFamily="33" charset="0"/>
                <a:ea typeface="+mn-ea"/>
                <a:cs typeface="+mn-cs"/>
              </a:rPr>
              <a:t>is a popular high-bandwidth, processor independent</a:t>
            </a:r>
          </a:p>
          <a:p>
            <a:r>
              <a:rPr kumimoji="1" lang="en-US" sz="1200" kern="1200" baseline="0" dirty="0">
                <a:solidFill>
                  <a:schemeClr val="tx1"/>
                </a:solidFill>
                <a:latin typeface="Times New Roman" pitchFamily="33" charset="0"/>
                <a:ea typeface="+mn-ea"/>
                <a:cs typeface="+mn-cs"/>
              </a:rPr>
              <a:t>bus that can function as a mezzanine or peripheral bus. Compared with</a:t>
            </a:r>
          </a:p>
          <a:p>
            <a:r>
              <a:rPr kumimoji="1" lang="en-US" sz="1200" kern="1200" baseline="0" dirty="0">
                <a:solidFill>
                  <a:schemeClr val="tx1"/>
                </a:solidFill>
                <a:latin typeface="Times New Roman" pitchFamily="33" charset="0"/>
                <a:ea typeface="+mn-ea"/>
                <a:cs typeface="+mn-cs"/>
              </a:rPr>
              <a:t>other common bus specifications, PCI delivers better system performance for high speed</a:t>
            </a:r>
          </a:p>
          <a:p>
            <a:r>
              <a:rPr kumimoji="1" lang="en-US" sz="1200" kern="1200" baseline="0" dirty="0">
                <a:solidFill>
                  <a:schemeClr val="tx1"/>
                </a:solidFill>
                <a:latin typeface="Times New Roman" pitchFamily="33" charset="0"/>
                <a:ea typeface="+mn-ea"/>
                <a:cs typeface="+mn-cs"/>
              </a:rPr>
              <a:t>I/O subsystems (e.g., graphic display adapters, network interface controllers,</a:t>
            </a:r>
          </a:p>
          <a:p>
            <a:r>
              <a:rPr kumimoji="1" lang="en-US" sz="1200" kern="1200" baseline="0" dirty="0">
                <a:solidFill>
                  <a:schemeClr val="tx1"/>
                </a:solidFill>
                <a:latin typeface="Times New Roman" pitchFamily="33" charset="0"/>
                <a:ea typeface="+mn-ea"/>
                <a:cs typeface="+mn-cs"/>
              </a:rPr>
              <a:t>and disk controllers).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Intel began work on PCI in 1990 for its Pentium-based systems. Intel soon</a:t>
            </a:r>
          </a:p>
          <a:p>
            <a:r>
              <a:rPr kumimoji="1" lang="en-US" sz="1200" kern="1200" baseline="0" dirty="0">
                <a:solidFill>
                  <a:schemeClr val="tx1"/>
                </a:solidFill>
                <a:latin typeface="Times New Roman" pitchFamily="33" charset="0"/>
                <a:ea typeface="+mn-ea"/>
                <a:cs typeface="+mn-cs"/>
              </a:rPr>
              <a:t>released all the patents to the public domain and promoted the creation of an</a:t>
            </a:r>
          </a:p>
          <a:p>
            <a:r>
              <a:rPr kumimoji="1" lang="en-US" sz="1200" kern="1200" baseline="0" dirty="0">
                <a:solidFill>
                  <a:schemeClr val="tx1"/>
                </a:solidFill>
                <a:latin typeface="Times New Roman" pitchFamily="33" charset="0"/>
                <a:ea typeface="+mn-ea"/>
                <a:cs typeface="+mn-cs"/>
              </a:rPr>
              <a:t>industry association, the PCI Special Interest Group (SIG), to develop further and</a:t>
            </a:r>
          </a:p>
          <a:p>
            <a:r>
              <a:rPr kumimoji="1" lang="en-US" sz="1200" kern="1200" baseline="0" dirty="0">
                <a:solidFill>
                  <a:schemeClr val="tx1"/>
                </a:solidFill>
                <a:latin typeface="Times New Roman" pitchFamily="33" charset="0"/>
                <a:ea typeface="+mn-ea"/>
                <a:cs typeface="+mn-cs"/>
              </a:rPr>
              <a:t>maintain the compatibility of the PCI specifications. The result is that PCI has been</a:t>
            </a:r>
          </a:p>
          <a:p>
            <a:r>
              <a:rPr kumimoji="1" lang="en-US" sz="1200" kern="1200" baseline="0" dirty="0">
                <a:solidFill>
                  <a:schemeClr val="tx1"/>
                </a:solidFill>
                <a:latin typeface="Times New Roman" pitchFamily="33" charset="0"/>
                <a:ea typeface="+mn-ea"/>
                <a:cs typeface="+mn-cs"/>
              </a:rPr>
              <a:t>widely adopted and is finding increasing use in personal computer, workstation, and</a:t>
            </a:r>
          </a:p>
          <a:p>
            <a:r>
              <a:rPr kumimoji="1" lang="en-US" sz="1200" kern="1200" baseline="0" dirty="0">
                <a:solidFill>
                  <a:schemeClr val="tx1"/>
                </a:solidFill>
                <a:latin typeface="Times New Roman" pitchFamily="33" charset="0"/>
                <a:ea typeface="+mn-ea"/>
                <a:cs typeface="+mn-cs"/>
              </a:rPr>
              <a:t>server systems. Because the specification is in the public domain and is supported</a:t>
            </a:r>
          </a:p>
          <a:p>
            <a:r>
              <a:rPr kumimoji="1" lang="en-US" sz="1200" kern="1200" baseline="0" dirty="0">
                <a:solidFill>
                  <a:schemeClr val="tx1"/>
                </a:solidFill>
                <a:latin typeface="Times New Roman" pitchFamily="33" charset="0"/>
                <a:ea typeface="+mn-ea"/>
                <a:cs typeface="+mn-cs"/>
              </a:rPr>
              <a:t>by a broad cross section of the microprocessor and peripheral industry, PCI products</a:t>
            </a:r>
          </a:p>
          <a:p>
            <a:r>
              <a:rPr kumimoji="1" lang="en-US" sz="1200" kern="1200" baseline="0" dirty="0">
                <a:solidFill>
                  <a:schemeClr val="tx1"/>
                </a:solidFill>
                <a:latin typeface="Times New Roman" pitchFamily="33" charset="0"/>
                <a:ea typeface="+mn-ea"/>
                <a:cs typeface="+mn-cs"/>
              </a:rPr>
              <a:t>built by different vendors are compatible.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As with the system bus discussed in the preceding sections, the bus-based PCI</a:t>
            </a:r>
          </a:p>
          <a:p>
            <a:r>
              <a:rPr kumimoji="1" lang="en-US" sz="1200" kern="1200" baseline="0" dirty="0">
                <a:solidFill>
                  <a:schemeClr val="tx1"/>
                </a:solidFill>
                <a:latin typeface="Times New Roman" pitchFamily="33" charset="0"/>
                <a:ea typeface="+mn-ea"/>
                <a:cs typeface="+mn-cs"/>
              </a:rPr>
              <a:t>scheme has not been able to keep pace with the data rate demands of attached</a:t>
            </a:r>
          </a:p>
          <a:p>
            <a:r>
              <a:rPr kumimoji="1" lang="en-US" sz="1200" kern="1200" baseline="0" dirty="0">
                <a:solidFill>
                  <a:schemeClr val="tx1"/>
                </a:solidFill>
                <a:latin typeface="Times New Roman" pitchFamily="33" charset="0"/>
                <a:ea typeface="+mn-ea"/>
                <a:cs typeface="+mn-cs"/>
              </a:rPr>
              <a:t>devices. Accordingly, a new version, known as </a:t>
            </a:r>
            <a:r>
              <a:rPr kumimoji="1" lang="en-US" sz="1200" b="1" kern="1200" baseline="0" dirty="0">
                <a:solidFill>
                  <a:schemeClr val="tx1"/>
                </a:solidFill>
                <a:latin typeface="Times New Roman" pitchFamily="33" charset="0"/>
                <a:ea typeface="+mn-ea"/>
                <a:cs typeface="+mn-cs"/>
              </a:rPr>
              <a:t>PCI Express (PCIe) </a:t>
            </a:r>
            <a:r>
              <a:rPr kumimoji="1" lang="en-US" sz="1200" b="0" kern="1200" baseline="0" dirty="0">
                <a:solidFill>
                  <a:schemeClr val="tx1"/>
                </a:solidFill>
                <a:latin typeface="Times New Roman" pitchFamily="33" charset="0"/>
                <a:ea typeface="+mn-ea"/>
                <a:cs typeface="+mn-cs"/>
              </a:rPr>
              <a:t>has been developed.</a:t>
            </a:r>
          </a:p>
          <a:p>
            <a:r>
              <a:rPr kumimoji="1" lang="en-US" sz="1200" kern="1200" baseline="0" dirty="0">
                <a:solidFill>
                  <a:schemeClr val="tx1"/>
                </a:solidFill>
                <a:latin typeface="Times New Roman" pitchFamily="33" charset="0"/>
                <a:ea typeface="+mn-ea"/>
                <a:cs typeface="+mn-cs"/>
              </a:rPr>
              <a:t>PCIe, as with QPI, is a point-to-point interconnect scheme intended to replace</a:t>
            </a:r>
          </a:p>
          <a:p>
            <a:r>
              <a:rPr kumimoji="1" lang="en-US" sz="1200" kern="1200" baseline="0" dirty="0">
                <a:solidFill>
                  <a:schemeClr val="tx1"/>
                </a:solidFill>
                <a:latin typeface="Times New Roman" pitchFamily="33" charset="0"/>
                <a:ea typeface="+mn-ea"/>
                <a:cs typeface="+mn-cs"/>
              </a:rPr>
              <a:t>bus-based schemes such as PCI.</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 key requirement for PCIe is high capacity to support the needs of higher data</a:t>
            </a:r>
          </a:p>
          <a:p>
            <a:r>
              <a:rPr kumimoji="1" lang="en-US" sz="1200" kern="1200" baseline="0" dirty="0">
                <a:solidFill>
                  <a:schemeClr val="tx1"/>
                </a:solidFill>
                <a:latin typeface="Times New Roman" pitchFamily="33" charset="0"/>
                <a:ea typeface="+mn-ea"/>
                <a:cs typeface="+mn-cs"/>
              </a:rPr>
              <a:t>rate I/O devices, such as Gigabit Ethernet. Another requirement deals with the need</a:t>
            </a:r>
          </a:p>
          <a:p>
            <a:r>
              <a:rPr kumimoji="1" lang="en-US" sz="1200" kern="1200" baseline="0" dirty="0">
                <a:solidFill>
                  <a:schemeClr val="tx1"/>
                </a:solidFill>
                <a:latin typeface="Times New Roman" pitchFamily="33" charset="0"/>
                <a:ea typeface="+mn-ea"/>
                <a:cs typeface="+mn-cs"/>
              </a:rPr>
              <a:t>to support time-dependent data streams. Applications such as video-on-demand and</a:t>
            </a:r>
          </a:p>
          <a:p>
            <a:r>
              <a:rPr kumimoji="1" lang="en-US" sz="1200" kern="1200" baseline="0" dirty="0">
                <a:solidFill>
                  <a:schemeClr val="tx1"/>
                </a:solidFill>
                <a:latin typeface="Times New Roman" pitchFamily="33" charset="0"/>
                <a:ea typeface="+mn-ea"/>
                <a:cs typeface="+mn-cs"/>
              </a:rPr>
              <a:t>audio redistribution are putting real-time constraints on servers too. Many communications</a:t>
            </a:r>
          </a:p>
          <a:p>
            <a:r>
              <a:rPr kumimoji="1" lang="en-US" sz="1200" kern="1200" baseline="0" dirty="0">
                <a:solidFill>
                  <a:schemeClr val="tx1"/>
                </a:solidFill>
                <a:latin typeface="Times New Roman" pitchFamily="33" charset="0"/>
                <a:ea typeface="+mn-ea"/>
                <a:cs typeface="+mn-cs"/>
              </a:rPr>
              <a:t>applications and embedded PC control systems also process data in real-</a:t>
            </a:r>
          </a:p>
          <a:p>
            <a:r>
              <a:rPr kumimoji="1" lang="en-US" sz="1200" kern="1200" baseline="0" dirty="0">
                <a:solidFill>
                  <a:schemeClr val="tx1"/>
                </a:solidFill>
                <a:latin typeface="Times New Roman" pitchFamily="33" charset="0"/>
                <a:ea typeface="+mn-ea"/>
                <a:cs typeface="+mn-cs"/>
              </a:rPr>
              <a:t>time. Today’s platforms must also deal with multiple concurrent transfers at ever-increasing</a:t>
            </a:r>
          </a:p>
          <a:p>
            <a:r>
              <a:rPr kumimoji="1" lang="en-US" sz="1200" kern="1200" baseline="0" dirty="0">
                <a:solidFill>
                  <a:schemeClr val="tx1"/>
                </a:solidFill>
                <a:latin typeface="Times New Roman" pitchFamily="33" charset="0"/>
                <a:ea typeface="+mn-ea"/>
                <a:cs typeface="+mn-cs"/>
              </a:rPr>
              <a:t>data rates. It is no longer acceptable to treat all data as equal—it is more important,</a:t>
            </a:r>
          </a:p>
          <a:p>
            <a:r>
              <a:rPr kumimoji="1" lang="en-US" sz="1200" kern="1200" baseline="0" dirty="0">
                <a:solidFill>
                  <a:schemeClr val="tx1"/>
                </a:solidFill>
                <a:latin typeface="Times New Roman" pitchFamily="33" charset="0"/>
                <a:ea typeface="+mn-ea"/>
                <a:cs typeface="+mn-cs"/>
              </a:rPr>
              <a:t>for example, to process streaming data first since late real-time data is as useless as no</a:t>
            </a:r>
          </a:p>
          <a:p>
            <a:r>
              <a:rPr kumimoji="1" lang="en-US" sz="1200" kern="1200" baseline="0" dirty="0">
                <a:solidFill>
                  <a:schemeClr val="tx1"/>
                </a:solidFill>
                <a:latin typeface="Times New Roman" pitchFamily="33" charset="0"/>
                <a:ea typeface="+mn-ea"/>
                <a:cs typeface="+mn-cs"/>
              </a:rPr>
              <a:t>data. Data needs to be tagged so that an I/O system can prioritize its flow throughout</a:t>
            </a:r>
          </a:p>
          <a:p>
            <a:r>
              <a:rPr kumimoji="1" lang="en-US" sz="1200" kern="1200" baseline="0" dirty="0">
                <a:solidFill>
                  <a:schemeClr val="tx1"/>
                </a:solidFill>
                <a:latin typeface="Times New Roman" pitchFamily="33" charset="0"/>
                <a:ea typeface="+mn-ea"/>
                <a:cs typeface="+mn-cs"/>
              </a:rPr>
              <a:t>the platform.</a:t>
            </a:r>
          </a:p>
          <a:p>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0EA39E9-1029-3948-BD1C-4E339E97F21E}" type="slidenum">
              <a:rPr lang="en-US"/>
              <a:pPr/>
              <a:t>38</a:t>
            </a:fld>
            <a:endParaRPr lang="en-US" dirty="0"/>
          </a:p>
        </p:txBody>
      </p:sp>
      <p:sp>
        <p:nvSpPr>
          <p:cNvPr id="107522" name="Rectangle 2"/>
          <p:cNvSpPr>
            <a:spLocks noGrp="1" noRot="1" noChangeAspect="1" noChangeArrowheads="1" noTextEdit="1"/>
          </p:cNvSpPr>
          <p:nvPr>
            <p:ph type="sldImg"/>
          </p:nvPr>
        </p:nvSpPr>
        <p:spPr>
          <a:ln/>
        </p:spPr>
      </p:sp>
      <p:sp>
        <p:nvSpPr>
          <p:cNvPr id="107523"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Figure 3.21 shows a typical configuration that supports the use of PCIe. A </a:t>
            </a:r>
            <a:r>
              <a:rPr kumimoji="1" lang="en-US" sz="1200" b="1" kern="1200" baseline="0" dirty="0">
                <a:solidFill>
                  <a:schemeClr val="tx1"/>
                </a:solidFill>
                <a:latin typeface="Times New Roman" pitchFamily="33" charset="0"/>
                <a:ea typeface="+mn-ea"/>
                <a:cs typeface="+mn-cs"/>
              </a:rPr>
              <a:t>root</a:t>
            </a:r>
          </a:p>
          <a:p>
            <a:r>
              <a:rPr kumimoji="1" lang="en-US" sz="1200" b="1" kern="1200" baseline="0" dirty="0">
                <a:solidFill>
                  <a:schemeClr val="tx1"/>
                </a:solidFill>
                <a:latin typeface="Times New Roman" pitchFamily="33" charset="0"/>
                <a:ea typeface="+mn-ea"/>
                <a:cs typeface="+mn-cs"/>
              </a:rPr>
              <a:t>complex </a:t>
            </a:r>
            <a:r>
              <a:rPr kumimoji="1" lang="en-US" sz="1200" kern="1200" baseline="0" dirty="0">
                <a:solidFill>
                  <a:schemeClr val="tx1"/>
                </a:solidFill>
                <a:latin typeface="Times New Roman" pitchFamily="33" charset="0"/>
                <a:ea typeface="+mn-ea"/>
                <a:cs typeface="+mn-cs"/>
              </a:rPr>
              <a:t>device, also referred to as a </a:t>
            </a:r>
            <a:r>
              <a:rPr kumimoji="1" lang="en-US" sz="1200" i="1" kern="1200" baseline="0" dirty="0">
                <a:solidFill>
                  <a:schemeClr val="tx1"/>
                </a:solidFill>
                <a:latin typeface="Times New Roman" pitchFamily="33" charset="0"/>
                <a:ea typeface="+mn-ea"/>
                <a:cs typeface="+mn-cs"/>
              </a:rPr>
              <a:t>chipset </a:t>
            </a:r>
            <a:r>
              <a:rPr kumimoji="1" lang="en-US" sz="1200" i="0" kern="1200" baseline="0" dirty="0">
                <a:solidFill>
                  <a:schemeClr val="tx1"/>
                </a:solidFill>
                <a:latin typeface="Times New Roman" pitchFamily="33" charset="0"/>
                <a:ea typeface="+mn-ea"/>
                <a:cs typeface="+mn-cs"/>
              </a:rPr>
              <a:t>or a</a:t>
            </a:r>
            <a:r>
              <a:rPr kumimoji="1" lang="en-US" sz="1200" i="1" kern="1200" baseline="0" dirty="0">
                <a:solidFill>
                  <a:schemeClr val="tx1"/>
                </a:solidFill>
                <a:latin typeface="Times New Roman" pitchFamily="33" charset="0"/>
                <a:ea typeface="+mn-ea"/>
                <a:cs typeface="+mn-cs"/>
              </a:rPr>
              <a:t> host bridge, </a:t>
            </a:r>
            <a:r>
              <a:rPr kumimoji="1" lang="en-US" sz="1200" i="0" kern="1200" baseline="0" dirty="0">
                <a:solidFill>
                  <a:schemeClr val="tx1"/>
                </a:solidFill>
                <a:latin typeface="Times New Roman" pitchFamily="33" charset="0"/>
                <a:ea typeface="+mn-ea"/>
                <a:cs typeface="+mn-cs"/>
              </a:rPr>
              <a:t>connects the processor</a:t>
            </a:r>
          </a:p>
          <a:p>
            <a:r>
              <a:rPr kumimoji="1" lang="en-US" sz="1200" kern="1200" baseline="0" dirty="0">
                <a:solidFill>
                  <a:schemeClr val="tx1"/>
                </a:solidFill>
                <a:latin typeface="Times New Roman" pitchFamily="33" charset="0"/>
                <a:ea typeface="+mn-ea"/>
                <a:cs typeface="+mn-cs"/>
              </a:rPr>
              <a:t>and memory subsystem to the PCI Express switch fabric comprising one or</a:t>
            </a:r>
          </a:p>
          <a:p>
            <a:r>
              <a:rPr kumimoji="1" lang="en-US" sz="1200" kern="1200" baseline="0" dirty="0">
                <a:solidFill>
                  <a:schemeClr val="tx1"/>
                </a:solidFill>
                <a:latin typeface="Times New Roman" pitchFamily="33" charset="0"/>
                <a:ea typeface="+mn-ea"/>
                <a:cs typeface="+mn-cs"/>
              </a:rPr>
              <a:t>more PCIe and PCIe switch devices. The root complex acts as a buffering device, to</a:t>
            </a:r>
          </a:p>
          <a:p>
            <a:r>
              <a:rPr kumimoji="1" lang="en-US" sz="1200" kern="1200" baseline="0" dirty="0">
                <a:solidFill>
                  <a:schemeClr val="tx1"/>
                </a:solidFill>
                <a:latin typeface="Times New Roman" pitchFamily="33" charset="0"/>
                <a:ea typeface="+mn-ea"/>
                <a:cs typeface="+mn-cs"/>
              </a:rPr>
              <a:t>deal with difference in data rates between I/O controllers and memory and processor</a:t>
            </a:r>
          </a:p>
          <a:p>
            <a:r>
              <a:rPr kumimoji="1" lang="en-US" sz="1200" kern="1200" baseline="0" dirty="0">
                <a:solidFill>
                  <a:schemeClr val="tx1"/>
                </a:solidFill>
                <a:latin typeface="Times New Roman" pitchFamily="33" charset="0"/>
                <a:ea typeface="+mn-ea"/>
                <a:cs typeface="+mn-cs"/>
              </a:rPr>
              <a:t>components. The root complex also translates between PCIe transaction formats</a:t>
            </a:r>
          </a:p>
          <a:p>
            <a:r>
              <a:rPr kumimoji="1" lang="en-US" sz="1200" kern="1200" baseline="0" dirty="0">
                <a:solidFill>
                  <a:schemeClr val="tx1"/>
                </a:solidFill>
                <a:latin typeface="Times New Roman" pitchFamily="33" charset="0"/>
                <a:ea typeface="+mn-ea"/>
                <a:cs typeface="+mn-cs"/>
              </a:rPr>
              <a:t>and the processor and memory signal and control requirements. The chipset</a:t>
            </a:r>
          </a:p>
          <a:p>
            <a:r>
              <a:rPr kumimoji="1" lang="en-US" sz="1200" kern="1200" baseline="0" dirty="0">
                <a:solidFill>
                  <a:schemeClr val="tx1"/>
                </a:solidFill>
                <a:latin typeface="Times New Roman" pitchFamily="33" charset="0"/>
                <a:ea typeface="+mn-ea"/>
                <a:cs typeface="+mn-cs"/>
              </a:rPr>
              <a:t>will typically support multiple PCIe ports, some of which attach directly to a PCIe</a:t>
            </a:r>
          </a:p>
          <a:p>
            <a:r>
              <a:rPr kumimoji="1" lang="en-US" sz="1200" kern="1200" baseline="0" dirty="0">
                <a:solidFill>
                  <a:schemeClr val="tx1"/>
                </a:solidFill>
                <a:latin typeface="Times New Roman" pitchFamily="33" charset="0"/>
                <a:ea typeface="+mn-ea"/>
                <a:cs typeface="+mn-cs"/>
              </a:rPr>
              <a:t>device and one or more that attach to a switch that manages multiple PCIe streams.</a:t>
            </a:r>
          </a:p>
          <a:p>
            <a:r>
              <a:rPr kumimoji="1" lang="en-US" sz="1200" kern="1200" baseline="0" dirty="0">
                <a:solidFill>
                  <a:schemeClr val="tx1"/>
                </a:solidFill>
                <a:latin typeface="Times New Roman" pitchFamily="33" charset="0"/>
                <a:ea typeface="+mn-ea"/>
                <a:cs typeface="+mn-cs"/>
              </a:rPr>
              <a:t>PCIe links from the chipset may attach to the following kinds of devices that implement</a:t>
            </a:r>
          </a:p>
          <a:p>
            <a:r>
              <a:rPr kumimoji="1" lang="en-US" sz="1200" kern="1200" baseline="0" dirty="0">
                <a:solidFill>
                  <a:schemeClr val="tx1"/>
                </a:solidFill>
                <a:latin typeface="Times New Roman" pitchFamily="33" charset="0"/>
                <a:ea typeface="+mn-ea"/>
                <a:cs typeface="+mn-cs"/>
              </a:rPr>
              <a:t>PCIe: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Switch: </a:t>
            </a:r>
            <a:r>
              <a:rPr kumimoji="1" lang="en-US" sz="1200" b="0" kern="1200" baseline="0" dirty="0">
                <a:solidFill>
                  <a:schemeClr val="tx1"/>
                </a:solidFill>
                <a:latin typeface="Times New Roman" pitchFamily="33" charset="0"/>
                <a:ea typeface="+mn-ea"/>
                <a:cs typeface="+mn-cs"/>
              </a:rPr>
              <a:t>The switch manages multiple PCIe streams.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PCIe endpoint: </a:t>
            </a:r>
            <a:r>
              <a:rPr kumimoji="1" lang="en-US" sz="1200" b="0" kern="1200" baseline="0" dirty="0">
                <a:solidFill>
                  <a:schemeClr val="tx1"/>
                </a:solidFill>
                <a:latin typeface="Times New Roman" pitchFamily="33" charset="0"/>
                <a:ea typeface="+mn-ea"/>
                <a:cs typeface="+mn-cs"/>
              </a:rPr>
              <a:t>An I/O device or controller that implements PCIe, such as</a:t>
            </a:r>
          </a:p>
          <a:p>
            <a:r>
              <a:rPr kumimoji="1" lang="en-US" sz="1200" kern="1200" baseline="0" dirty="0">
                <a:solidFill>
                  <a:schemeClr val="tx1"/>
                </a:solidFill>
                <a:latin typeface="Times New Roman" pitchFamily="33" charset="0"/>
                <a:ea typeface="+mn-ea"/>
                <a:cs typeface="+mn-cs"/>
              </a:rPr>
              <a:t>a Gigabit Ethernet switch, a graphics or video controller, disk interface, or a</a:t>
            </a:r>
          </a:p>
          <a:p>
            <a:r>
              <a:rPr kumimoji="1" lang="en-US" sz="1200" kern="1200" baseline="0" dirty="0">
                <a:solidFill>
                  <a:schemeClr val="tx1"/>
                </a:solidFill>
                <a:latin typeface="Times New Roman" pitchFamily="33" charset="0"/>
                <a:ea typeface="+mn-ea"/>
                <a:cs typeface="+mn-cs"/>
              </a:rPr>
              <a:t>communications controller.</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Legacy endpoint: </a:t>
            </a:r>
            <a:r>
              <a:rPr kumimoji="1" lang="en-US" sz="1200" b="0" kern="1200" baseline="0" dirty="0">
                <a:solidFill>
                  <a:schemeClr val="tx1"/>
                </a:solidFill>
                <a:latin typeface="Times New Roman" pitchFamily="33" charset="0"/>
                <a:ea typeface="+mn-ea"/>
                <a:cs typeface="+mn-cs"/>
              </a:rPr>
              <a:t>Legacy endpoint category is intended for existing designs</a:t>
            </a:r>
          </a:p>
          <a:p>
            <a:r>
              <a:rPr kumimoji="1" lang="en-US" sz="1200" kern="1200" baseline="0" dirty="0">
                <a:solidFill>
                  <a:schemeClr val="tx1"/>
                </a:solidFill>
                <a:latin typeface="Times New Roman" pitchFamily="33" charset="0"/>
                <a:ea typeface="+mn-ea"/>
                <a:cs typeface="+mn-cs"/>
              </a:rPr>
              <a:t>that have been migrated to PCI Express, and it allows legacy behaviors such</a:t>
            </a:r>
          </a:p>
          <a:p>
            <a:r>
              <a:rPr kumimoji="1" lang="en-US" sz="1200" kern="1200" baseline="0" dirty="0">
                <a:solidFill>
                  <a:schemeClr val="tx1"/>
                </a:solidFill>
                <a:latin typeface="Times New Roman" pitchFamily="33" charset="0"/>
                <a:ea typeface="+mn-ea"/>
                <a:cs typeface="+mn-cs"/>
              </a:rPr>
              <a:t>as use of I/O space and locked transactions. PCI Express endpoints are not</a:t>
            </a:r>
          </a:p>
          <a:p>
            <a:r>
              <a:rPr kumimoji="1" lang="en-US" sz="1200" kern="1200" baseline="0" dirty="0">
                <a:solidFill>
                  <a:schemeClr val="tx1"/>
                </a:solidFill>
                <a:latin typeface="Times New Roman" pitchFamily="33" charset="0"/>
                <a:ea typeface="+mn-ea"/>
                <a:cs typeface="+mn-cs"/>
              </a:rPr>
              <a:t>permitted to require the use of I/O space at runtime and must not use locked</a:t>
            </a:r>
          </a:p>
          <a:p>
            <a:r>
              <a:rPr kumimoji="1" lang="en-US" sz="1200" kern="1200" baseline="0" dirty="0">
                <a:solidFill>
                  <a:schemeClr val="tx1"/>
                </a:solidFill>
                <a:latin typeface="Times New Roman" pitchFamily="33" charset="0"/>
                <a:ea typeface="+mn-ea"/>
                <a:cs typeface="+mn-cs"/>
              </a:rPr>
              <a:t>transactions. By distinguishing these categories, it is possible for a system</a:t>
            </a:r>
          </a:p>
          <a:p>
            <a:r>
              <a:rPr kumimoji="1" lang="en-US" sz="1200" kern="1200" baseline="0" dirty="0">
                <a:solidFill>
                  <a:schemeClr val="tx1"/>
                </a:solidFill>
                <a:latin typeface="Times New Roman" pitchFamily="33" charset="0"/>
                <a:ea typeface="+mn-ea"/>
                <a:cs typeface="+mn-cs"/>
              </a:rPr>
              <a:t>designer to restrict or eliminate legacy behaviors that have negative impacts</a:t>
            </a:r>
          </a:p>
          <a:p>
            <a:r>
              <a:rPr kumimoji="1" lang="en-US" sz="1200" kern="1200" baseline="0" dirty="0">
                <a:solidFill>
                  <a:schemeClr val="tx1"/>
                </a:solidFill>
                <a:latin typeface="Times New Roman" pitchFamily="33" charset="0"/>
                <a:ea typeface="+mn-ea"/>
                <a:cs typeface="+mn-cs"/>
              </a:rPr>
              <a:t>on system performance and robustness.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PCIe/PCI bridge: </a:t>
            </a:r>
            <a:r>
              <a:rPr kumimoji="1" lang="en-US" sz="1200" b="0" kern="1200" baseline="0" dirty="0">
                <a:solidFill>
                  <a:schemeClr val="tx1"/>
                </a:solidFill>
                <a:latin typeface="Times New Roman" pitchFamily="33" charset="0"/>
                <a:ea typeface="+mn-ea"/>
                <a:cs typeface="+mn-cs"/>
              </a:rPr>
              <a:t>Allows older PCI devices to be connected to PCIe-based</a:t>
            </a:r>
          </a:p>
          <a:p>
            <a:r>
              <a:rPr kumimoji="1" lang="en-US" sz="1200" kern="1200" baseline="0" dirty="0">
                <a:solidFill>
                  <a:schemeClr val="tx1"/>
                </a:solidFill>
                <a:latin typeface="Times New Roman" pitchFamily="33" charset="0"/>
                <a:ea typeface="+mn-ea"/>
                <a:cs typeface="+mn-cs"/>
              </a:rPr>
              <a:t>systems.</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31F9EA-2AC2-8D4B-9E6E-BF026F807E12}" type="slidenum">
              <a:rPr lang="en-US"/>
              <a:pPr/>
              <a:t>39</a:t>
            </a:fld>
            <a:endParaRPr lang="en-US" dirty="0"/>
          </a:p>
        </p:txBody>
      </p:sp>
      <p:sp>
        <p:nvSpPr>
          <p:cNvPr id="108546" name="Rectangle 2"/>
          <p:cNvSpPr>
            <a:spLocks noGrp="1" noRot="1" noChangeAspect="1" noChangeArrowheads="1" noTextEdit="1"/>
          </p:cNvSpPr>
          <p:nvPr>
            <p:ph type="sldImg"/>
          </p:nvPr>
        </p:nvSpPr>
        <p:spPr>
          <a:ln/>
        </p:spPr>
      </p:sp>
      <p:sp>
        <p:nvSpPr>
          <p:cNvPr id="108547"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As with QPI, PCIe interactions are defined using a protocol architecture. The</a:t>
            </a:r>
          </a:p>
          <a:p>
            <a:r>
              <a:rPr kumimoji="1" lang="en-US" sz="1200" kern="1200" baseline="0" dirty="0">
                <a:solidFill>
                  <a:schemeClr val="tx1"/>
                </a:solidFill>
                <a:latin typeface="Times New Roman" pitchFamily="33" charset="0"/>
                <a:ea typeface="+mn-ea"/>
                <a:cs typeface="+mn-cs"/>
              </a:rPr>
              <a:t>PCIe protocol architecture encompasses the following layers (Figure 3.22):</a:t>
            </a:r>
          </a:p>
          <a:p>
            <a:endParaRPr kumimoji="1" lang="en-US" sz="1200" kern="1200" baseline="0" dirty="0">
              <a:solidFill>
                <a:schemeClr val="tx1"/>
              </a:solidFill>
              <a:latin typeface="Times New Roman" pitchFamily="33" charset="0"/>
              <a:ea typeface="+mn-ea"/>
              <a:cs typeface="+mn-cs"/>
            </a:endParaRPr>
          </a:p>
          <a:p>
            <a:r>
              <a:rPr kumimoji="1" lang="en-US" sz="1200" b="1" kern="1200" baseline="0" dirty="0">
                <a:solidFill>
                  <a:schemeClr val="tx1"/>
                </a:solidFill>
                <a:latin typeface="Times New Roman" pitchFamily="33" charset="0"/>
                <a:ea typeface="+mn-ea"/>
                <a:cs typeface="+mn-cs"/>
              </a:rPr>
              <a:t>Physical: </a:t>
            </a:r>
            <a:r>
              <a:rPr kumimoji="1" lang="en-US" sz="1200" b="0" kern="1200" baseline="0" dirty="0">
                <a:solidFill>
                  <a:schemeClr val="tx1"/>
                </a:solidFill>
                <a:latin typeface="Times New Roman" pitchFamily="33" charset="0"/>
                <a:ea typeface="+mn-ea"/>
                <a:cs typeface="+mn-cs"/>
              </a:rPr>
              <a:t>Consists of the actual wires carrying the signals, as well as circuitry</a:t>
            </a:r>
          </a:p>
          <a:p>
            <a:r>
              <a:rPr kumimoji="1" lang="en-US" sz="1200" kern="1200" baseline="0" dirty="0">
                <a:solidFill>
                  <a:schemeClr val="tx1"/>
                </a:solidFill>
                <a:latin typeface="Times New Roman" pitchFamily="33" charset="0"/>
                <a:ea typeface="+mn-ea"/>
                <a:cs typeface="+mn-cs"/>
              </a:rPr>
              <a:t>and logic to support ancillary features required in the transmission and receipt</a:t>
            </a:r>
          </a:p>
          <a:p>
            <a:r>
              <a:rPr kumimoji="1" lang="en-US" sz="1200" kern="1200" baseline="0" dirty="0">
                <a:solidFill>
                  <a:schemeClr val="tx1"/>
                </a:solidFill>
                <a:latin typeface="Times New Roman" pitchFamily="33" charset="0"/>
                <a:ea typeface="+mn-ea"/>
                <a:cs typeface="+mn-cs"/>
              </a:rPr>
              <a:t>of the 1s and 0s.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Data link: </a:t>
            </a:r>
            <a:r>
              <a:rPr kumimoji="1" lang="en-US" sz="1200" b="0" kern="1200" baseline="0" dirty="0">
                <a:solidFill>
                  <a:schemeClr val="tx1"/>
                </a:solidFill>
                <a:latin typeface="Times New Roman" pitchFamily="33" charset="0"/>
                <a:ea typeface="+mn-ea"/>
                <a:cs typeface="+mn-cs"/>
              </a:rPr>
              <a:t>Is responsible for reliable transmission and flow control. Data</a:t>
            </a:r>
          </a:p>
          <a:p>
            <a:r>
              <a:rPr kumimoji="1" lang="en-US" sz="1200" kern="1200" baseline="0" dirty="0">
                <a:solidFill>
                  <a:schemeClr val="tx1"/>
                </a:solidFill>
                <a:latin typeface="Times New Roman" pitchFamily="33" charset="0"/>
                <a:ea typeface="+mn-ea"/>
                <a:cs typeface="+mn-cs"/>
              </a:rPr>
              <a:t>packets generated and consumed by the DLL are called Data Link Layer</a:t>
            </a:r>
          </a:p>
          <a:p>
            <a:r>
              <a:rPr kumimoji="1" lang="en-US" sz="1200" kern="1200" baseline="0" dirty="0">
                <a:solidFill>
                  <a:schemeClr val="tx1"/>
                </a:solidFill>
                <a:latin typeface="Times New Roman" pitchFamily="33" charset="0"/>
                <a:ea typeface="+mn-ea"/>
                <a:cs typeface="+mn-cs"/>
              </a:rPr>
              <a:t>Packets (DLLPs).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Transaction: </a:t>
            </a:r>
            <a:r>
              <a:rPr kumimoji="1" lang="en-US" sz="1200" b="0" kern="1200" baseline="0" dirty="0">
                <a:solidFill>
                  <a:schemeClr val="tx1"/>
                </a:solidFill>
                <a:latin typeface="Times New Roman" pitchFamily="33" charset="0"/>
                <a:ea typeface="+mn-ea"/>
                <a:cs typeface="+mn-cs"/>
              </a:rPr>
              <a:t>Generates and consumes data packets used to implement load/</a:t>
            </a:r>
          </a:p>
          <a:p>
            <a:r>
              <a:rPr kumimoji="1" lang="en-US" sz="1200" kern="1200" baseline="0" dirty="0">
                <a:solidFill>
                  <a:schemeClr val="tx1"/>
                </a:solidFill>
                <a:latin typeface="Times New Roman" pitchFamily="33" charset="0"/>
                <a:ea typeface="+mn-ea"/>
                <a:cs typeface="+mn-cs"/>
              </a:rPr>
              <a:t>store data transfer mechanisms and also manages the flow control of those</a:t>
            </a:r>
          </a:p>
          <a:p>
            <a:r>
              <a:rPr kumimoji="1" lang="en-US" sz="1200" kern="1200" baseline="0" dirty="0">
                <a:solidFill>
                  <a:schemeClr val="tx1"/>
                </a:solidFill>
                <a:latin typeface="Times New Roman" pitchFamily="33" charset="0"/>
                <a:ea typeface="+mn-ea"/>
                <a:cs typeface="+mn-cs"/>
              </a:rPr>
              <a:t>packets between the two components on a link. Data packets generated and</a:t>
            </a:r>
          </a:p>
          <a:p>
            <a:r>
              <a:rPr kumimoji="1" lang="en-US" sz="1200" kern="1200" baseline="0" dirty="0">
                <a:solidFill>
                  <a:schemeClr val="tx1"/>
                </a:solidFill>
                <a:latin typeface="Times New Roman" pitchFamily="33" charset="0"/>
                <a:ea typeface="+mn-ea"/>
                <a:cs typeface="+mn-cs"/>
              </a:rPr>
              <a:t>consumed by the TL are called Transaction Layer Packets (TLPs).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Above the TL are software layers that generate read and write requests that</a:t>
            </a:r>
          </a:p>
          <a:p>
            <a:r>
              <a:rPr kumimoji="1" lang="en-US" sz="1200" kern="1200" baseline="0" dirty="0">
                <a:solidFill>
                  <a:schemeClr val="tx1"/>
                </a:solidFill>
                <a:latin typeface="Times New Roman" pitchFamily="33" charset="0"/>
                <a:ea typeface="+mn-ea"/>
                <a:cs typeface="+mn-cs"/>
              </a:rPr>
              <a:t>are transported by the transaction layer to the I/O devices using a packet-based</a:t>
            </a:r>
          </a:p>
          <a:p>
            <a:r>
              <a:rPr kumimoji="1" lang="en-US" sz="1200" kern="1200" baseline="0" dirty="0">
                <a:solidFill>
                  <a:schemeClr val="tx1"/>
                </a:solidFill>
                <a:latin typeface="Times New Roman" pitchFamily="33" charset="0"/>
                <a:ea typeface="+mn-ea"/>
                <a:cs typeface="+mn-cs"/>
              </a:rPr>
              <a:t>transaction protocol.</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47DEA48-CED5-DD47-AC58-BAE4353CC1A6}" type="slidenum">
              <a:rPr lang="en-US"/>
              <a:pPr/>
              <a:t>40</a:t>
            </a:fld>
            <a:endParaRPr lang="en-US" dirty="0"/>
          </a:p>
        </p:txBody>
      </p:sp>
      <p:sp>
        <p:nvSpPr>
          <p:cNvPr id="109570" name="Rectangle 2"/>
          <p:cNvSpPr>
            <a:spLocks noGrp="1" noRot="1" noChangeAspect="1" noChangeArrowheads="1" noTextEdit="1"/>
          </p:cNvSpPr>
          <p:nvPr>
            <p:ph type="sldImg"/>
          </p:nvPr>
        </p:nvSpPr>
        <p:spPr>
          <a:ln/>
        </p:spPr>
      </p:sp>
      <p:sp>
        <p:nvSpPr>
          <p:cNvPr id="109571"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Similar to QPI, PCIe is a point-to-point architecture. Each PCIe port consists of a</a:t>
            </a:r>
          </a:p>
          <a:p>
            <a:r>
              <a:rPr kumimoji="1" lang="en-US" sz="1200" kern="1200" baseline="0" dirty="0">
                <a:solidFill>
                  <a:schemeClr val="tx1"/>
                </a:solidFill>
                <a:latin typeface="Times New Roman" pitchFamily="33" charset="0"/>
                <a:ea typeface="+mn-ea"/>
                <a:cs typeface="+mn-cs"/>
              </a:rPr>
              <a:t>number of bidirectional lanes (note that in QPI, the lane refers to transfer in one</a:t>
            </a:r>
          </a:p>
          <a:p>
            <a:r>
              <a:rPr kumimoji="1" lang="en-US" sz="1200" kern="1200" baseline="0" dirty="0">
                <a:solidFill>
                  <a:schemeClr val="tx1"/>
                </a:solidFill>
                <a:latin typeface="Times New Roman" pitchFamily="33" charset="0"/>
                <a:ea typeface="+mn-ea"/>
                <a:cs typeface="+mn-cs"/>
              </a:rPr>
              <a:t>direction only). Transfer in each direction in a lane is by means of differential signaling</a:t>
            </a:r>
          </a:p>
          <a:p>
            <a:r>
              <a:rPr kumimoji="1" lang="en-US" sz="1200" kern="1200" baseline="0" dirty="0">
                <a:solidFill>
                  <a:schemeClr val="tx1"/>
                </a:solidFill>
                <a:latin typeface="Times New Roman" pitchFamily="33" charset="0"/>
                <a:ea typeface="+mn-ea"/>
                <a:cs typeface="+mn-cs"/>
              </a:rPr>
              <a:t>over a pair of wires. A PCI port can provide 1, 4, 6, 16, or 32 lanes. In what</a:t>
            </a:r>
          </a:p>
          <a:p>
            <a:r>
              <a:rPr kumimoji="1" lang="en-US" sz="1200" kern="1200" baseline="0" dirty="0">
                <a:solidFill>
                  <a:schemeClr val="tx1"/>
                </a:solidFill>
                <a:latin typeface="Times New Roman" pitchFamily="33" charset="0"/>
                <a:ea typeface="+mn-ea"/>
                <a:cs typeface="+mn-cs"/>
              </a:rPr>
              <a:t>follows, we refer to the PCIe 3.0 specification, introduced in late 2010.</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As with QPI, PCIe uses a multilane distribution technique. Figure 3.23 shows</a:t>
            </a:r>
          </a:p>
          <a:p>
            <a:r>
              <a:rPr kumimoji="1" lang="en-US" sz="1200" kern="1200" baseline="0" dirty="0">
                <a:solidFill>
                  <a:schemeClr val="tx1"/>
                </a:solidFill>
                <a:latin typeface="Times New Roman" pitchFamily="33" charset="0"/>
                <a:ea typeface="+mn-ea"/>
                <a:cs typeface="+mn-cs"/>
              </a:rPr>
              <a:t>an example for a PCIe port consisting of four lanes. Data are distributed to the four</a:t>
            </a:r>
          </a:p>
          <a:p>
            <a:r>
              <a:rPr kumimoji="1" lang="en-US" sz="1200" kern="1200" baseline="0" dirty="0">
                <a:solidFill>
                  <a:schemeClr val="tx1"/>
                </a:solidFill>
                <a:latin typeface="Times New Roman" pitchFamily="33" charset="0"/>
                <a:ea typeface="+mn-ea"/>
                <a:cs typeface="+mn-cs"/>
              </a:rPr>
              <a:t>lanes 1 byte at a time using a simple round-robin scheme. At each physical lane,</a:t>
            </a:r>
          </a:p>
          <a:p>
            <a:r>
              <a:rPr kumimoji="1" lang="en-US" sz="1200" kern="1200" baseline="0" dirty="0">
                <a:solidFill>
                  <a:schemeClr val="tx1"/>
                </a:solidFill>
                <a:latin typeface="Times New Roman" pitchFamily="33" charset="0"/>
                <a:ea typeface="+mn-ea"/>
                <a:cs typeface="+mn-cs"/>
              </a:rPr>
              <a:t>data are buffered and processed 16 bytes (128 bits) at a time. Each block of 128 bits</a:t>
            </a:r>
          </a:p>
          <a:p>
            <a:r>
              <a:rPr kumimoji="1" lang="en-US" sz="1200" kern="1200" baseline="0" dirty="0">
                <a:solidFill>
                  <a:schemeClr val="tx1"/>
                </a:solidFill>
                <a:latin typeface="Times New Roman" pitchFamily="33" charset="0"/>
                <a:ea typeface="+mn-ea"/>
                <a:cs typeface="+mn-cs"/>
              </a:rPr>
              <a:t>is encoded into a unique 130-bit codeword for transmission; this is referred to as</a:t>
            </a:r>
          </a:p>
          <a:p>
            <a:r>
              <a:rPr kumimoji="1" lang="en-US" sz="1200" kern="1200" baseline="0" dirty="0">
                <a:solidFill>
                  <a:schemeClr val="tx1"/>
                </a:solidFill>
                <a:latin typeface="Times New Roman" pitchFamily="33" charset="0"/>
                <a:ea typeface="+mn-ea"/>
                <a:cs typeface="+mn-cs"/>
              </a:rPr>
              <a:t>128b/130b encoding. Thus, the effective data rate of an individual lane is reduced</a:t>
            </a:r>
          </a:p>
          <a:p>
            <a:r>
              <a:rPr kumimoji="1" lang="en-US" sz="1200" kern="1200" baseline="0" dirty="0">
                <a:solidFill>
                  <a:schemeClr val="tx1"/>
                </a:solidFill>
                <a:latin typeface="Times New Roman" pitchFamily="33" charset="0"/>
                <a:ea typeface="+mn-ea"/>
                <a:cs typeface="+mn-cs"/>
              </a:rPr>
              <a:t>by a factor of 128/130.</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To understand the rationale for the 128b/130b encoding, note that unlike</a:t>
            </a:r>
          </a:p>
          <a:p>
            <a:r>
              <a:rPr kumimoji="1" lang="en-US" sz="1200" kern="1200" baseline="0" dirty="0">
                <a:solidFill>
                  <a:schemeClr val="tx1"/>
                </a:solidFill>
                <a:latin typeface="Times New Roman" pitchFamily="33" charset="0"/>
                <a:ea typeface="+mn-ea"/>
                <a:cs typeface="+mn-cs"/>
              </a:rPr>
              <a:t>QPI, PCIe does not use its clock line to synchronize the bit stream. That is, the</a:t>
            </a:r>
          </a:p>
          <a:p>
            <a:r>
              <a:rPr kumimoji="1" lang="en-US" sz="1200" kern="1200" baseline="0" dirty="0">
                <a:solidFill>
                  <a:schemeClr val="tx1"/>
                </a:solidFill>
                <a:latin typeface="Times New Roman" pitchFamily="33" charset="0"/>
                <a:ea typeface="+mn-ea"/>
                <a:cs typeface="+mn-cs"/>
              </a:rPr>
              <a:t>clock line is not used to determine the start and end point of each incoming bit; it</a:t>
            </a:r>
          </a:p>
          <a:p>
            <a:r>
              <a:rPr kumimoji="1" lang="en-US" sz="1200" kern="1200" baseline="0" dirty="0">
                <a:solidFill>
                  <a:schemeClr val="tx1"/>
                </a:solidFill>
                <a:latin typeface="Times New Roman" pitchFamily="33" charset="0"/>
                <a:ea typeface="+mn-ea"/>
                <a:cs typeface="+mn-cs"/>
              </a:rPr>
              <a:t>is used for other signaling purposes only. However, it is necessary for the receiver</a:t>
            </a:r>
          </a:p>
          <a:p>
            <a:r>
              <a:rPr kumimoji="1" lang="en-US" sz="1200" kern="1200" baseline="0" dirty="0">
                <a:solidFill>
                  <a:schemeClr val="tx1"/>
                </a:solidFill>
                <a:latin typeface="Times New Roman" pitchFamily="33" charset="0"/>
                <a:ea typeface="+mn-ea"/>
                <a:cs typeface="+mn-cs"/>
              </a:rPr>
              <a:t>to be synchronized with the transmitter, so that the receiver knows when each bit</a:t>
            </a:r>
          </a:p>
          <a:p>
            <a:r>
              <a:rPr kumimoji="1" lang="en-US" sz="1200" kern="1200" baseline="0" dirty="0">
                <a:solidFill>
                  <a:schemeClr val="tx1"/>
                </a:solidFill>
                <a:latin typeface="Times New Roman" pitchFamily="33" charset="0"/>
                <a:ea typeface="+mn-ea"/>
                <a:cs typeface="+mn-cs"/>
              </a:rPr>
              <a:t>begins and ends. If there is any drift between the clocks used for bit transmission</a:t>
            </a:r>
          </a:p>
          <a:p>
            <a:r>
              <a:rPr kumimoji="1" lang="en-US" sz="1200" kern="1200" baseline="0" dirty="0">
                <a:solidFill>
                  <a:schemeClr val="tx1"/>
                </a:solidFill>
                <a:latin typeface="Times New Roman" pitchFamily="33" charset="0"/>
                <a:ea typeface="+mn-ea"/>
                <a:cs typeface="+mn-cs"/>
              </a:rPr>
              <a:t>and reception of the transmitter and receiver, errors may occur. To compensate for</a:t>
            </a:r>
          </a:p>
          <a:p>
            <a:r>
              <a:rPr kumimoji="1" lang="en-US" sz="1200" kern="1200" baseline="0" dirty="0">
                <a:solidFill>
                  <a:schemeClr val="tx1"/>
                </a:solidFill>
                <a:latin typeface="Times New Roman" pitchFamily="33" charset="0"/>
                <a:ea typeface="+mn-ea"/>
                <a:cs typeface="+mn-cs"/>
              </a:rPr>
              <a:t>the possibility of drift, PCIe relies on the receiver synchronizing with the transmitter</a:t>
            </a:r>
          </a:p>
          <a:p>
            <a:r>
              <a:rPr kumimoji="1" lang="en-US" sz="1200" kern="1200" baseline="0" dirty="0">
                <a:solidFill>
                  <a:schemeClr val="tx1"/>
                </a:solidFill>
                <a:latin typeface="Times New Roman" pitchFamily="33" charset="0"/>
                <a:ea typeface="+mn-ea"/>
                <a:cs typeface="+mn-cs"/>
              </a:rPr>
              <a:t>based on the transmitted signal. As with QPI, PCIe uses differential signaling</a:t>
            </a:r>
          </a:p>
          <a:p>
            <a:r>
              <a:rPr kumimoji="1" lang="en-US" sz="1200" kern="1200" baseline="0" dirty="0">
                <a:solidFill>
                  <a:schemeClr val="tx1"/>
                </a:solidFill>
                <a:latin typeface="Times New Roman" pitchFamily="33" charset="0"/>
                <a:ea typeface="+mn-ea"/>
                <a:cs typeface="+mn-cs"/>
              </a:rPr>
              <a:t>over a pair of wires. Synchronization can be achieved by the receiver looking for</a:t>
            </a:r>
          </a:p>
          <a:p>
            <a:r>
              <a:rPr kumimoji="1" lang="en-US" sz="1200" kern="1200" baseline="0" dirty="0">
                <a:solidFill>
                  <a:schemeClr val="tx1"/>
                </a:solidFill>
                <a:latin typeface="Times New Roman" pitchFamily="33" charset="0"/>
                <a:ea typeface="+mn-ea"/>
                <a:cs typeface="+mn-cs"/>
              </a:rPr>
              <a:t>transitions in the data and synchronizing its clock to the transition. However, consider</a:t>
            </a:r>
          </a:p>
          <a:p>
            <a:r>
              <a:rPr kumimoji="1" lang="en-US" sz="1200" kern="1200" baseline="0" dirty="0">
                <a:solidFill>
                  <a:schemeClr val="tx1"/>
                </a:solidFill>
                <a:latin typeface="Times New Roman" pitchFamily="33" charset="0"/>
                <a:ea typeface="+mn-ea"/>
                <a:cs typeface="+mn-cs"/>
              </a:rPr>
              <a:t>that with a long string of 1s or 0s using differential signaling, the output is a</a:t>
            </a:r>
          </a:p>
          <a:p>
            <a:r>
              <a:rPr kumimoji="1" lang="en-US" sz="1200" kern="1200" baseline="0" dirty="0">
                <a:solidFill>
                  <a:schemeClr val="tx1"/>
                </a:solidFill>
                <a:latin typeface="Times New Roman" pitchFamily="33" charset="0"/>
                <a:ea typeface="+mn-ea"/>
                <a:cs typeface="+mn-cs"/>
              </a:rPr>
              <a:t>constant voltage over a long period of time. Under these circumstances, any drift</a:t>
            </a:r>
          </a:p>
          <a:p>
            <a:r>
              <a:rPr kumimoji="1" lang="en-US" sz="1200" kern="1200" baseline="0" dirty="0">
                <a:solidFill>
                  <a:schemeClr val="tx1"/>
                </a:solidFill>
                <a:latin typeface="Times New Roman" pitchFamily="33" charset="0"/>
                <a:ea typeface="+mn-ea"/>
                <a:cs typeface="+mn-cs"/>
              </a:rPr>
              <a:t>between the clocks of transmitter and receiver will result in loss of synchronization</a:t>
            </a:r>
          </a:p>
          <a:p>
            <a:r>
              <a:rPr kumimoji="1" lang="en-US" sz="1200" kern="1200" baseline="0" dirty="0">
                <a:solidFill>
                  <a:schemeClr val="tx1"/>
                </a:solidFill>
                <a:latin typeface="Times New Roman" pitchFamily="33" charset="0"/>
                <a:ea typeface="+mn-ea"/>
                <a:cs typeface="+mn-cs"/>
              </a:rPr>
              <a:t>between the two.</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kumimoji="1" lang="en-US" sz="1200" kern="1200" baseline="0" dirty="0">
                <a:solidFill>
                  <a:schemeClr val="tx1"/>
                </a:solidFill>
                <a:latin typeface="Times New Roman" pitchFamily="33" charset="0"/>
                <a:ea typeface="+mn-ea"/>
                <a:cs typeface="+mn-cs"/>
              </a:rPr>
              <a:t>One more component is needed. An input device will bring instructions and</a:t>
            </a:r>
          </a:p>
          <a:p>
            <a:r>
              <a:rPr kumimoji="1" lang="en-US" sz="1200" kern="1200" baseline="0" dirty="0">
                <a:solidFill>
                  <a:schemeClr val="tx1"/>
                </a:solidFill>
                <a:latin typeface="Times New Roman" pitchFamily="33" charset="0"/>
                <a:ea typeface="+mn-ea"/>
                <a:cs typeface="+mn-cs"/>
              </a:rPr>
              <a:t>data in sequentially. But a program is not invariably executed sequentially; it may</a:t>
            </a:r>
          </a:p>
          <a:p>
            <a:r>
              <a:rPr kumimoji="1" lang="en-US" sz="1200" kern="1200" baseline="0" dirty="0">
                <a:solidFill>
                  <a:schemeClr val="tx1"/>
                </a:solidFill>
                <a:latin typeface="Times New Roman" pitchFamily="33" charset="0"/>
                <a:ea typeface="+mn-ea"/>
                <a:cs typeface="+mn-cs"/>
              </a:rPr>
              <a:t>jump around (e.g., the IAS jump instruction). Similarly, operations on data may</a:t>
            </a:r>
          </a:p>
          <a:p>
            <a:r>
              <a:rPr kumimoji="1" lang="en-US" sz="1200" kern="1200" baseline="0" dirty="0">
                <a:solidFill>
                  <a:schemeClr val="tx1"/>
                </a:solidFill>
                <a:latin typeface="Times New Roman" pitchFamily="33" charset="0"/>
                <a:ea typeface="+mn-ea"/>
                <a:cs typeface="+mn-cs"/>
              </a:rPr>
              <a:t>require access to more than just one element at a time in a predetermined sequence.</a:t>
            </a:r>
          </a:p>
          <a:p>
            <a:r>
              <a:rPr kumimoji="1" lang="en-US" sz="1200" kern="1200" baseline="0" dirty="0">
                <a:solidFill>
                  <a:schemeClr val="tx1"/>
                </a:solidFill>
                <a:latin typeface="Times New Roman" pitchFamily="33" charset="0"/>
                <a:ea typeface="+mn-ea"/>
                <a:cs typeface="+mn-cs"/>
              </a:rPr>
              <a:t>Thus, there must be a place to store temporarily both instructions and data. That</a:t>
            </a:r>
          </a:p>
          <a:p>
            <a:r>
              <a:rPr kumimoji="1" lang="en-US" sz="1200" kern="1200" baseline="0" dirty="0">
                <a:solidFill>
                  <a:schemeClr val="tx1"/>
                </a:solidFill>
                <a:latin typeface="Times New Roman" pitchFamily="33" charset="0"/>
                <a:ea typeface="+mn-ea"/>
                <a:cs typeface="+mn-cs"/>
              </a:rPr>
              <a:t>module is called </a:t>
            </a:r>
            <a:r>
              <a:rPr kumimoji="1" lang="en-US" sz="1200" i="1" kern="1200" baseline="0" dirty="0">
                <a:solidFill>
                  <a:schemeClr val="tx1"/>
                </a:solidFill>
                <a:latin typeface="Times New Roman" pitchFamily="33" charset="0"/>
                <a:ea typeface="+mn-ea"/>
                <a:cs typeface="+mn-cs"/>
              </a:rPr>
              <a:t>memory, or main memory, </a:t>
            </a:r>
            <a:r>
              <a:rPr kumimoji="1" lang="en-US" sz="1200" i="0" kern="1200" baseline="0" dirty="0">
                <a:solidFill>
                  <a:schemeClr val="tx1"/>
                </a:solidFill>
                <a:latin typeface="Times New Roman" pitchFamily="33" charset="0"/>
                <a:ea typeface="+mn-ea"/>
                <a:cs typeface="+mn-cs"/>
              </a:rPr>
              <a:t>to distinguish it from external storage or</a:t>
            </a:r>
          </a:p>
          <a:p>
            <a:r>
              <a:rPr kumimoji="1" lang="en-US" sz="1200" kern="1200" baseline="0" dirty="0">
                <a:solidFill>
                  <a:schemeClr val="tx1"/>
                </a:solidFill>
                <a:latin typeface="Times New Roman" pitchFamily="33" charset="0"/>
                <a:ea typeface="+mn-ea"/>
                <a:cs typeface="+mn-cs"/>
              </a:rPr>
              <a:t>peripheral devices. Von Neumann pointed out that the same memory could be used</a:t>
            </a:r>
          </a:p>
          <a:p>
            <a:r>
              <a:rPr kumimoji="1" lang="en-US" sz="1200" kern="1200" baseline="0" dirty="0">
                <a:solidFill>
                  <a:schemeClr val="tx1"/>
                </a:solidFill>
                <a:latin typeface="Times New Roman" pitchFamily="33" charset="0"/>
                <a:ea typeface="+mn-ea"/>
                <a:cs typeface="+mn-cs"/>
              </a:rPr>
              <a:t>to store both instructions and data.</a:t>
            </a:r>
            <a:endParaRPr lang="en-US" dirty="0"/>
          </a:p>
          <a:p>
            <a:endParaRPr lang="en-US" dirty="0"/>
          </a:p>
          <a:p>
            <a:r>
              <a:rPr kumimoji="1" lang="en-US" sz="1200" kern="1200" baseline="0" dirty="0">
                <a:solidFill>
                  <a:schemeClr val="tx1"/>
                </a:solidFill>
                <a:latin typeface="Times New Roman" pitchFamily="33" charset="0"/>
                <a:ea typeface="+mn-ea"/>
                <a:cs typeface="+mn-cs"/>
              </a:rPr>
              <a:t>The CPU exchanges data with memory. For this purpose, it typically</a:t>
            </a:r>
          </a:p>
          <a:p>
            <a:r>
              <a:rPr kumimoji="1" lang="en-US" sz="1200" kern="1200" baseline="0" dirty="0">
                <a:solidFill>
                  <a:schemeClr val="tx1"/>
                </a:solidFill>
                <a:latin typeface="Times New Roman" pitchFamily="33" charset="0"/>
                <a:ea typeface="+mn-ea"/>
                <a:cs typeface="+mn-cs"/>
              </a:rPr>
              <a:t>makes use of two internal (to the CPU) registers: a </a:t>
            </a:r>
            <a:r>
              <a:rPr kumimoji="1" lang="en-US" sz="1200" b="1" kern="1200" baseline="0" dirty="0">
                <a:solidFill>
                  <a:schemeClr val="tx1"/>
                </a:solidFill>
                <a:latin typeface="Times New Roman" pitchFamily="33" charset="0"/>
                <a:ea typeface="+mn-ea"/>
                <a:cs typeface="+mn-cs"/>
              </a:rPr>
              <a:t>memory address register (MAR),</a:t>
            </a:r>
          </a:p>
          <a:p>
            <a:r>
              <a:rPr kumimoji="1" lang="en-US" sz="1200" kern="1200" baseline="0" dirty="0">
                <a:solidFill>
                  <a:schemeClr val="tx1"/>
                </a:solidFill>
                <a:latin typeface="Times New Roman" pitchFamily="33" charset="0"/>
                <a:ea typeface="+mn-ea"/>
                <a:cs typeface="+mn-cs"/>
              </a:rPr>
              <a:t>which specifies the address in memory for the next read or write, and a </a:t>
            </a:r>
            <a:r>
              <a:rPr kumimoji="1" lang="en-US" sz="1200" b="1" kern="1200" baseline="0" dirty="0">
                <a:solidFill>
                  <a:schemeClr val="tx1"/>
                </a:solidFill>
                <a:latin typeface="Times New Roman" pitchFamily="33" charset="0"/>
                <a:ea typeface="+mn-ea"/>
                <a:cs typeface="+mn-cs"/>
              </a:rPr>
              <a:t>memory</a:t>
            </a:r>
          </a:p>
          <a:p>
            <a:r>
              <a:rPr kumimoji="1" lang="en-US" sz="1200" b="1" kern="1200" baseline="0" dirty="0">
                <a:solidFill>
                  <a:schemeClr val="tx1"/>
                </a:solidFill>
                <a:latin typeface="Times New Roman" pitchFamily="33" charset="0"/>
                <a:ea typeface="+mn-ea"/>
                <a:cs typeface="+mn-cs"/>
              </a:rPr>
              <a:t>buffer register (MBR), </a:t>
            </a:r>
            <a:r>
              <a:rPr kumimoji="1" lang="en-US" sz="1200" b="0" kern="1200" baseline="0" dirty="0">
                <a:solidFill>
                  <a:schemeClr val="tx1"/>
                </a:solidFill>
                <a:latin typeface="Times New Roman" pitchFamily="33" charset="0"/>
                <a:ea typeface="+mn-ea"/>
                <a:cs typeface="+mn-cs"/>
              </a:rPr>
              <a:t>which contains the data to be written into memory or receives</a:t>
            </a:r>
          </a:p>
          <a:p>
            <a:r>
              <a:rPr kumimoji="1" lang="en-US" sz="1200" kern="1200" baseline="0" dirty="0">
                <a:solidFill>
                  <a:schemeClr val="tx1"/>
                </a:solidFill>
                <a:latin typeface="Times New Roman" pitchFamily="33" charset="0"/>
                <a:ea typeface="+mn-ea"/>
                <a:cs typeface="+mn-cs"/>
              </a:rPr>
              <a:t>the data read from memory. Similarly, an I/O address register (I/OAR) specifies a</a:t>
            </a:r>
          </a:p>
          <a:p>
            <a:r>
              <a:rPr kumimoji="1" lang="en-US" sz="1200" kern="1200" baseline="0" dirty="0">
                <a:solidFill>
                  <a:schemeClr val="tx1"/>
                </a:solidFill>
                <a:latin typeface="Times New Roman" pitchFamily="33" charset="0"/>
                <a:ea typeface="+mn-ea"/>
                <a:cs typeface="+mn-cs"/>
              </a:rPr>
              <a:t>particular I/O device. An I/O buffer (I/OBR) register is used for the exchange of</a:t>
            </a:r>
          </a:p>
          <a:p>
            <a:r>
              <a:rPr kumimoji="1" lang="en-US" sz="1200" kern="1200" baseline="0" dirty="0">
                <a:solidFill>
                  <a:schemeClr val="tx1"/>
                </a:solidFill>
                <a:latin typeface="Times New Roman" pitchFamily="33" charset="0"/>
                <a:ea typeface="+mn-ea"/>
                <a:cs typeface="+mn-cs"/>
              </a:rPr>
              <a:t>data between an I/O module and the CPU.</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5</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6E3F4F-0729-4242-8B15-43398FC5114D}" type="slidenum">
              <a:rPr lang="en-US"/>
              <a:pPr/>
              <a:t>41</a:t>
            </a:fld>
            <a:endParaRPr lang="en-US" dirty="0"/>
          </a:p>
        </p:txBody>
      </p:sp>
      <p:sp>
        <p:nvSpPr>
          <p:cNvPr id="110594" name="Rectangle 2"/>
          <p:cNvSpPr>
            <a:spLocks noGrp="1" noRot="1" noChangeAspect="1" noChangeArrowheads="1" noTextEdit="1"/>
          </p:cNvSpPr>
          <p:nvPr>
            <p:ph type="sldImg"/>
          </p:nvPr>
        </p:nvSpPr>
        <p:spPr>
          <a:ln/>
        </p:spPr>
      </p:sp>
      <p:sp>
        <p:nvSpPr>
          <p:cNvPr id="110595"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A common approach, and the one used in PCIe 3.0, to overcoming the problem</a:t>
            </a:r>
          </a:p>
          <a:p>
            <a:r>
              <a:rPr kumimoji="1" lang="en-US" sz="1200" kern="1200" baseline="0" dirty="0">
                <a:solidFill>
                  <a:schemeClr val="tx1"/>
                </a:solidFill>
                <a:latin typeface="Times New Roman" pitchFamily="33" charset="0"/>
                <a:ea typeface="+mn-ea"/>
                <a:cs typeface="+mn-cs"/>
              </a:rPr>
              <a:t>of a long string of bits of one value is scrambling. Scrambling, which does</a:t>
            </a:r>
          </a:p>
          <a:p>
            <a:r>
              <a:rPr kumimoji="1" lang="en-US" sz="1200" kern="1200" baseline="0" dirty="0">
                <a:solidFill>
                  <a:schemeClr val="tx1"/>
                </a:solidFill>
                <a:latin typeface="Times New Roman" pitchFamily="33" charset="0"/>
                <a:ea typeface="+mn-ea"/>
                <a:cs typeface="+mn-cs"/>
              </a:rPr>
              <a:t>not increase the number of bits to be transmitted, is a mapping technique that</a:t>
            </a:r>
          </a:p>
          <a:p>
            <a:r>
              <a:rPr kumimoji="1" lang="en-US" sz="1200" kern="1200" baseline="0" dirty="0">
                <a:solidFill>
                  <a:schemeClr val="tx1"/>
                </a:solidFill>
                <a:latin typeface="Times New Roman" pitchFamily="33" charset="0"/>
                <a:ea typeface="+mn-ea"/>
                <a:cs typeface="+mn-cs"/>
              </a:rPr>
              <a:t>tends to make the data appear more random. The scrambling tends to spread</a:t>
            </a:r>
          </a:p>
          <a:p>
            <a:r>
              <a:rPr kumimoji="1" lang="en-US" sz="1200" kern="1200" baseline="0" dirty="0">
                <a:solidFill>
                  <a:schemeClr val="tx1"/>
                </a:solidFill>
                <a:latin typeface="Times New Roman" pitchFamily="33" charset="0"/>
                <a:ea typeface="+mn-ea"/>
                <a:cs typeface="+mn-cs"/>
              </a:rPr>
              <a:t>out the number of transitions so that they appear at the receiver more uniformly</a:t>
            </a:r>
          </a:p>
          <a:p>
            <a:r>
              <a:rPr kumimoji="1" lang="en-US" sz="1200" kern="1200" baseline="0" dirty="0">
                <a:solidFill>
                  <a:schemeClr val="tx1"/>
                </a:solidFill>
                <a:latin typeface="Times New Roman" pitchFamily="33" charset="0"/>
                <a:ea typeface="+mn-ea"/>
                <a:cs typeface="+mn-cs"/>
              </a:rPr>
              <a:t>spaced, which is good for synchronization. Also, other transmission properties,</a:t>
            </a:r>
          </a:p>
          <a:p>
            <a:r>
              <a:rPr kumimoji="1" lang="en-US" sz="1200" kern="1200" baseline="0" dirty="0">
                <a:solidFill>
                  <a:schemeClr val="tx1"/>
                </a:solidFill>
                <a:latin typeface="Times New Roman" pitchFamily="33" charset="0"/>
                <a:ea typeface="+mn-ea"/>
                <a:cs typeface="+mn-cs"/>
              </a:rPr>
              <a:t>such as spectral properties, are enhanced if the data are more nearly of a random</a:t>
            </a:r>
          </a:p>
          <a:p>
            <a:r>
              <a:rPr kumimoji="1" lang="en-US" sz="1200" kern="1200" baseline="0" dirty="0">
                <a:solidFill>
                  <a:schemeClr val="tx1"/>
                </a:solidFill>
                <a:latin typeface="Times New Roman" pitchFamily="33" charset="0"/>
                <a:ea typeface="+mn-ea"/>
                <a:cs typeface="+mn-cs"/>
              </a:rPr>
              <a:t>nature rather than constant or repetitive. </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Another technique that can aid in synchronization is encoding, in which additional</a:t>
            </a:r>
          </a:p>
          <a:p>
            <a:r>
              <a:rPr kumimoji="1" lang="en-US" sz="1200" kern="1200" baseline="0" dirty="0">
                <a:solidFill>
                  <a:schemeClr val="tx1"/>
                </a:solidFill>
                <a:latin typeface="Times New Roman" pitchFamily="33" charset="0"/>
                <a:ea typeface="+mn-ea"/>
                <a:cs typeface="+mn-cs"/>
              </a:rPr>
              <a:t>bits are inserted into the bit stream to force transitions. For PCIe 3.0, each</a:t>
            </a:r>
          </a:p>
          <a:p>
            <a:r>
              <a:rPr kumimoji="1" lang="en-US" sz="1200" kern="1200" baseline="0" dirty="0">
                <a:solidFill>
                  <a:schemeClr val="tx1"/>
                </a:solidFill>
                <a:latin typeface="Times New Roman" pitchFamily="33" charset="0"/>
                <a:ea typeface="+mn-ea"/>
                <a:cs typeface="+mn-cs"/>
              </a:rPr>
              <a:t>group of 128 bits of input is mapped into a 130-bit block by adding a 2-bit block sync</a:t>
            </a:r>
          </a:p>
          <a:p>
            <a:r>
              <a:rPr kumimoji="1" lang="en-US" sz="1200" kern="1200" baseline="0" dirty="0">
                <a:solidFill>
                  <a:schemeClr val="tx1"/>
                </a:solidFill>
                <a:latin typeface="Times New Roman" pitchFamily="33" charset="0"/>
                <a:ea typeface="+mn-ea"/>
                <a:cs typeface="+mn-cs"/>
              </a:rPr>
              <a:t>header. The value of the header is 10 for a data block and 01 for what is called an</a:t>
            </a:r>
          </a:p>
          <a:p>
            <a:r>
              <a:rPr kumimoji="1" lang="en-US" sz="1200" i="1" kern="1200" baseline="0" dirty="0">
                <a:solidFill>
                  <a:schemeClr val="tx1"/>
                </a:solidFill>
                <a:latin typeface="Times New Roman" pitchFamily="33" charset="0"/>
                <a:ea typeface="+mn-ea"/>
                <a:cs typeface="+mn-cs"/>
              </a:rPr>
              <a:t>ordered set block, </a:t>
            </a:r>
            <a:r>
              <a:rPr kumimoji="1" lang="en-US" sz="1200" i="0" kern="1200" baseline="0" dirty="0">
                <a:solidFill>
                  <a:schemeClr val="tx1"/>
                </a:solidFill>
                <a:latin typeface="Times New Roman" pitchFamily="33" charset="0"/>
                <a:ea typeface="+mn-ea"/>
                <a:cs typeface="+mn-cs"/>
              </a:rPr>
              <a:t>which refers to a link-level information block.</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Figure 3.24 illustrates the use of scrambling and encoding. Data to be transmitted</a:t>
            </a:r>
          </a:p>
          <a:p>
            <a:r>
              <a:rPr kumimoji="1" lang="en-US" sz="1200" kern="1200" baseline="0" dirty="0">
                <a:solidFill>
                  <a:schemeClr val="tx1"/>
                </a:solidFill>
                <a:latin typeface="Times New Roman" pitchFamily="33" charset="0"/>
                <a:ea typeface="+mn-ea"/>
                <a:cs typeface="+mn-cs"/>
              </a:rPr>
              <a:t>are fed into a scrambler. The scrambled output is then fed into a 128b/130b</a:t>
            </a:r>
          </a:p>
          <a:p>
            <a:r>
              <a:rPr kumimoji="1" lang="en-US" sz="1200" kern="1200" baseline="0" dirty="0">
                <a:solidFill>
                  <a:schemeClr val="tx1"/>
                </a:solidFill>
                <a:latin typeface="Times New Roman" pitchFamily="33" charset="0"/>
                <a:ea typeface="+mn-ea"/>
                <a:cs typeface="+mn-cs"/>
              </a:rPr>
              <a:t>encoder, which buffers 128 bits and then maps the 128-bit block into a 130-bit block.</a:t>
            </a:r>
          </a:p>
          <a:p>
            <a:r>
              <a:rPr kumimoji="1" lang="en-US" sz="1200" kern="1200" baseline="0" dirty="0">
                <a:solidFill>
                  <a:schemeClr val="tx1"/>
                </a:solidFill>
                <a:latin typeface="Times New Roman" pitchFamily="33" charset="0"/>
                <a:ea typeface="+mn-ea"/>
                <a:cs typeface="+mn-cs"/>
              </a:rPr>
              <a:t>This block then passes through a parallel-to-serial converter and transmitted one bit</a:t>
            </a:r>
          </a:p>
          <a:p>
            <a:r>
              <a:rPr kumimoji="1" lang="en-US" sz="1200" kern="1200" baseline="0" dirty="0">
                <a:solidFill>
                  <a:schemeClr val="tx1"/>
                </a:solidFill>
                <a:latin typeface="Times New Roman" pitchFamily="33" charset="0"/>
                <a:ea typeface="+mn-ea"/>
                <a:cs typeface="+mn-cs"/>
              </a:rPr>
              <a:t>at a time using differential signaling.</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At the receiver, a clock is synchronized to the incoming data to recover the</a:t>
            </a:r>
          </a:p>
          <a:p>
            <a:r>
              <a:rPr kumimoji="1" lang="en-US" sz="1200" kern="1200" baseline="0" dirty="0">
                <a:solidFill>
                  <a:schemeClr val="tx1"/>
                </a:solidFill>
                <a:latin typeface="Times New Roman" pitchFamily="33" charset="0"/>
                <a:ea typeface="+mn-ea"/>
                <a:cs typeface="+mn-cs"/>
              </a:rPr>
              <a:t>bit stream. This then passes through a serial-to-parallel converter to produce a</a:t>
            </a:r>
          </a:p>
          <a:p>
            <a:r>
              <a:rPr kumimoji="1" lang="en-US" sz="1200" kern="1200" baseline="0" dirty="0">
                <a:solidFill>
                  <a:schemeClr val="tx1"/>
                </a:solidFill>
                <a:latin typeface="Times New Roman" pitchFamily="33" charset="0"/>
                <a:ea typeface="+mn-ea"/>
                <a:cs typeface="+mn-cs"/>
              </a:rPr>
              <a:t>stream of 130-bit blocks. Each block is passed through a 128b/130b decoder to</a:t>
            </a:r>
          </a:p>
          <a:p>
            <a:r>
              <a:rPr kumimoji="1" lang="en-US" sz="1200" kern="1200" baseline="0" dirty="0">
                <a:solidFill>
                  <a:schemeClr val="tx1"/>
                </a:solidFill>
                <a:latin typeface="Times New Roman" pitchFamily="33" charset="0"/>
                <a:ea typeface="+mn-ea"/>
                <a:cs typeface="+mn-cs"/>
              </a:rPr>
              <a:t>recover the original scrambled bit pattern, which is then descrambled to produce</a:t>
            </a:r>
          </a:p>
          <a:p>
            <a:r>
              <a:rPr kumimoji="1" lang="en-US" sz="1200" kern="1200" baseline="0" dirty="0">
                <a:solidFill>
                  <a:schemeClr val="tx1"/>
                </a:solidFill>
                <a:latin typeface="Times New Roman" pitchFamily="33" charset="0"/>
                <a:ea typeface="+mn-ea"/>
                <a:cs typeface="+mn-cs"/>
              </a:rPr>
              <a:t>the original bit stream.</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Using these techniques, a data rate of 16 GB/s can be achieved. One final</a:t>
            </a:r>
          </a:p>
          <a:p>
            <a:r>
              <a:rPr kumimoji="1" lang="en-US" sz="1200" kern="1200" baseline="0" dirty="0">
                <a:solidFill>
                  <a:schemeClr val="tx1"/>
                </a:solidFill>
                <a:latin typeface="Times New Roman" pitchFamily="33" charset="0"/>
                <a:ea typeface="+mn-ea"/>
                <a:cs typeface="+mn-cs"/>
              </a:rPr>
              <a:t>detail to mention. Each transmission of a block of data over a PCI link begins and</a:t>
            </a:r>
          </a:p>
          <a:p>
            <a:r>
              <a:rPr kumimoji="1" lang="en-US" sz="1200" kern="1200" baseline="0" dirty="0">
                <a:solidFill>
                  <a:schemeClr val="tx1"/>
                </a:solidFill>
                <a:latin typeface="Times New Roman" pitchFamily="33" charset="0"/>
                <a:ea typeface="+mn-ea"/>
                <a:cs typeface="+mn-cs"/>
              </a:rPr>
              <a:t>ends with an 8-bit framing sequence intended to give the receiver time to synchronize</a:t>
            </a:r>
          </a:p>
          <a:p>
            <a:r>
              <a:rPr kumimoji="1" lang="en-US" sz="1200" kern="1200" baseline="0" dirty="0">
                <a:solidFill>
                  <a:schemeClr val="tx1"/>
                </a:solidFill>
                <a:latin typeface="Times New Roman" pitchFamily="33" charset="0"/>
                <a:ea typeface="+mn-ea"/>
                <a:cs typeface="+mn-cs"/>
              </a:rPr>
              <a:t>with the incoming physical layer bit stream.</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kumimoji="1" lang="en-US" sz="1200" kern="1200" baseline="0" dirty="0">
                <a:solidFill>
                  <a:schemeClr val="tx1"/>
                </a:solidFill>
                <a:latin typeface="Times New Roman" pitchFamily="33" charset="0"/>
                <a:ea typeface="+mn-ea"/>
                <a:cs typeface="+mn-cs"/>
              </a:rPr>
              <a:t>The transaction layer (TL) receives read and write requests from the software above</a:t>
            </a:r>
          </a:p>
          <a:p>
            <a:r>
              <a:rPr kumimoji="1" lang="en-US" sz="1200" kern="1200" baseline="0" dirty="0">
                <a:solidFill>
                  <a:schemeClr val="tx1"/>
                </a:solidFill>
                <a:latin typeface="Times New Roman" pitchFamily="33" charset="0"/>
                <a:ea typeface="+mn-ea"/>
                <a:cs typeface="+mn-cs"/>
              </a:rPr>
              <a:t>the TL and creates request packets for transmission to a destination via the link</a:t>
            </a:r>
          </a:p>
          <a:p>
            <a:r>
              <a:rPr kumimoji="1" lang="en-US" sz="1200" kern="1200" baseline="0" dirty="0">
                <a:solidFill>
                  <a:schemeClr val="tx1"/>
                </a:solidFill>
                <a:latin typeface="Times New Roman" pitchFamily="33" charset="0"/>
                <a:ea typeface="+mn-ea"/>
                <a:cs typeface="+mn-cs"/>
              </a:rPr>
              <a:t>layer. Most transactions use a </a:t>
            </a:r>
            <a:r>
              <a:rPr kumimoji="1" lang="en-US" sz="1200" i="1" kern="1200" baseline="0" dirty="0">
                <a:solidFill>
                  <a:schemeClr val="tx1"/>
                </a:solidFill>
                <a:latin typeface="Times New Roman" pitchFamily="33" charset="0"/>
                <a:ea typeface="+mn-ea"/>
                <a:cs typeface="+mn-cs"/>
              </a:rPr>
              <a:t>split transaction </a:t>
            </a:r>
            <a:r>
              <a:rPr kumimoji="1" lang="en-US" sz="1200" i="0" kern="1200" baseline="0" dirty="0">
                <a:solidFill>
                  <a:schemeClr val="tx1"/>
                </a:solidFill>
                <a:latin typeface="Times New Roman" pitchFamily="33" charset="0"/>
                <a:ea typeface="+mn-ea"/>
                <a:cs typeface="+mn-cs"/>
              </a:rPr>
              <a:t>technique, which works in the following</a:t>
            </a:r>
          </a:p>
          <a:p>
            <a:r>
              <a:rPr kumimoji="1" lang="en-US" sz="1200" kern="1200" baseline="0" dirty="0">
                <a:solidFill>
                  <a:schemeClr val="tx1"/>
                </a:solidFill>
                <a:latin typeface="Times New Roman" pitchFamily="33" charset="0"/>
                <a:ea typeface="+mn-ea"/>
                <a:cs typeface="+mn-cs"/>
              </a:rPr>
              <a:t>fashion. A request packet is sent out by a source PCIe device, which then waits</a:t>
            </a:r>
          </a:p>
          <a:p>
            <a:r>
              <a:rPr kumimoji="1" lang="en-US" sz="1200" kern="1200" baseline="0" dirty="0">
                <a:solidFill>
                  <a:schemeClr val="tx1"/>
                </a:solidFill>
                <a:latin typeface="Times New Roman" pitchFamily="33" charset="0"/>
                <a:ea typeface="+mn-ea"/>
                <a:cs typeface="+mn-cs"/>
              </a:rPr>
              <a:t>for a response, called a </a:t>
            </a:r>
            <a:r>
              <a:rPr kumimoji="1" lang="en-US" sz="1200" i="1" kern="1200" baseline="0" dirty="0">
                <a:solidFill>
                  <a:schemeClr val="tx1"/>
                </a:solidFill>
                <a:latin typeface="Times New Roman" pitchFamily="33" charset="0"/>
                <a:ea typeface="+mn-ea"/>
                <a:cs typeface="+mn-cs"/>
              </a:rPr>
              <a:t>completion </a:t>
            </a:r>
            <a:r>
              <a:rPr kumimoji="1" lang="en-US" sz="1200" i="0" kern="1200" baseline="0" dirty="0">
                <a:solidFill>
                  <a:schemeClr val="tx1"/>
                </a:solidFill>
                <a:latin typeface="Times New Roman" pitchFamily="33" charset="0"/>
                <a:ea typeface="+mn-ea"/>
                <a:cs typeface="+mn-cs"/>
              </a:rPr>
              <a:t>packet. The completion following a request is</a:t>
            </a:r>
          </a:p>
          <a:p>
            <a:r>
              <a:rPr kumimoji="1" lang="en-US" sz="1200" kern="1200" baseline="0" dirty="0">
                <a:solidFill>
                  <a:schemeClr val="tx1"/>
                </a:solidFill>
                <a:latin typeface="Times New Roman" pitchFamily="33" charset="0"/>
                <a:ea typeface="+mn-ea"/>
                <a:cs typeface="+mn-cs"/>
              </a:rPr>
              <a:t>initiated by the completer only when it has the data and/or status ready for delivery.</a:t>
            </a:r>
          </a:p>
          <a:p>
            <a:r>
              <a:rPr kumimoji="1" lang="en-US" sz="1200" kern="1200" baseline="0" dirty="0">
                <a:solidFill>
                  <a:schemeClr val="tx1"/>
                </a:solidFill>
                <a:latin typeface="Times New Roman" pitchFamily="33" charset="0"/>
                <a:ea typeface="+mn-ea"/>
                <a:cs typeface="+mn-cs"/>
              </a:rPr>
              <a:t>Each packet has a unique identifier that enables completion packets to be directed</a:t>
            </a:r>
          </a:p>
          <a:p>
            <a:r>
              <a:rPr kumimoji="1" lang="en-US" sz="1200" kern="1200" baseline="0" dirty="0">
                <a:solidFill>
                  <a:schemeClr val="tx1"/>
                </a:solidFill>
                <a:latin typeface="Times New Roman" pitchFamily="33" charset="0"/>
                <a:ea typeface="+mn-ea"/>
                <a:cs typeface="+mn-cs"/>
              </a:rPr>
              <a:t>to the correct originator. With the split transaction technique, the completion is</a:t>
            </a:r>
          </a:p>
          <a:p>
            <a:r>
              <a:rPr kumimoji="1" lang="en-US" sz="1200" kern="1200" baseline="0" dirty="0">
                <a:solidFill>
                  <a:schemeClr val="tx1"/>
                </a:solidFill>
                <a:latin typeface="Times New Roman" pitchFamily="33" charset="0"/>
                <a:ea typeface="+mn-ea"/>
                <a:cs typeface="+mn-cs"/>
              </a:rPr>
              <a:t>separated in time from the request, in contrast to a typical bus operation in which</a:t>
            </a:r>
          </a:p>
          <a:p>
            <a:r>
              <a:rPr kumimoji="1" lang="en-US" sz="1200" kern="1200" baseline="0" dirty="0">
                <a:solidFill>
                  <a:schemeClr val="tx1"/>
                </a:solidFill>
                <a:latin typeface="Times New Roman" pitchFamily="33" charset="0"/>
                <a:ea typeface="+mn-ea"/>
                <a:cs typeface="+mn-cs"/>
              </a:rPr>
              <a:t>both sides of a transaction must be available to seize and use the bus. Between the</a:t>
            </a:r>
          </a:p>
          <a:p>
            <a:r>
              <a:rPr kumimoji="1" lang="en-US" sz="1200" kern="1200" baseline="0" dirty="0">
                <a:solidFill>
                  <a:schemeClr val="tx1"/>
                </a:solidFill>
                <a:latin typeface="Times New Roman" pitchFamily="33" charset="0"/>
                <a:ea typeface="+mn-ea"/>
                <a:cs typeface="+mn-cs"/>
              </a:rPr>
              <a:t>request and the completion, other PCIe traffic may use the link.</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TL messages and some write transactions are </a:t>
            </a:r>
            <a:r>
              <a:rPr kumimoji="1" lang="en-US" sz="1200" i="1" kern="1200" baseline="0" dirty="0">
                <a:solidFill>
                  <a:schemeClr val="tx1"/>
                </a:solidFill>
                <a:latin typeface="Times New Roman" pitchFamily="33" charset="0"/>
                <a:ea typeface="+mn-ea"/>
                <a:cs typeface="+mn-cs"/>
              </a:rPr>
              <a:t>posted transactions, </a:t>
            </a:r>
            <a:r>
              <a:rPr kumimoji="1" lang="en-US" sz="1200" i="0" kern="1200" baseline="0" dirty="0">
                <a:solidFill>
                  <a:schemeClr val="tx1"/>
                </a:solidFill>
                <a:latin typeface="Times New Roman" pitchFamily="33" charset="0"/>
                <a:ea typeface="+mn-ea"/>
                <a:cs typeface="+mn-cs"/>
              </a:rPr>
              <a:t>meaning</a:t>
            </a:r>
          </a:p>
          <a:p>
            <a:r>
              <a:rPr kumimoji="1" lang="en-US" sz="1200" kern="1200" baseline="0" dirty="0">
                <a:solidFill>
                  <a:schemeClr val="tx1"/>
                </a:solidFill>
                <a:latin typeface="Times New Roman" pitchFamily="33" charset="0"/>
                <a:ea typeface="+mn-ea"/>
                <a:cs typeface="+mn-cs"/>
              </a:rPr>
              <a:t>that no response is expected.</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TL packet format supports 32-bit memory addressing and extended 64-bit</a:t>
            </a:r>
          </a:p>
          <a:p>
            <a:r>
              <a:rPr kumimoji="1" lang="en-US" sz="1200" kern="1200" baseline="0" dirty="0">
                <a:solidFill>
                  <a:schemeClr val="tx1"/>
                </a:solidFill>
                <a:latin typeface="Times New Roman" pitchFamily="33" charset="0"/>
                <a:ea typeface="+mn-ea"/>
                <a:cs typeface="+mn-cs"/>
              </a:rPr>
              <a:t>memory addressing. Packets also have attributes such as “no-snoop,” “relaxed ordering,”</a:t>
            </a:r>
          </a:p>
          <a:p>
            <a:r>
              <a:rPr kumimoji="1" lang="en-US" sz="1200" kern="1200" baseline="0" dirty="0">
                <a:solidFill>
                  <a:schemeClr val="tx1"/>
                </a:solidFill>
                <a:latin typeface="Times New Roman" pitchFamily="33" charset="0"/>
                <a:ea typeface="+mn-ea"/>
                <a:cs typeface="+mn-cs"/>
              </a:rPr>
              <a:t>and “priority,” which may be used to optimally route these packets through the</a:t>
            </a:r>
          </a:p>
          <a:p>
            <a:r>
              <a:rPr kumimoji="1" lang="en-US" sz="1200" kern="1200" baseline="0" dirty="0">
                <a:solidFill>
                  <a:schemeClr val="tx1"/>
                </a:solidFill>
                <a:latin typeface="Times New Roman" pitchFamily="33" charset="0"/>
                <a:ea typeface="+mn-ea"/>
                <a:cs typeface="+mn-cs"/>
              </a:rPr>
              <a:t>I/O subsystem.</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42</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E09655E-41BB-7F4B-BE13-E6938EA6C5E6}" type="slidenum">
              <a:rPr lang="en-US"/>
              <a:pPr/>
              <a:t>43</a:t>
            </a:fld>
            <a:endParaRPr lang="en-US" dirty="0"/>
          </a:p>
        </p:txBody>
      </p:sp>
      <p:sp>
        <p:nvSpPr>
          <p:cNvPr id="111618" name="Rectangle 2"/>
          <p:cNvSpPr>
            <a:spLocks noGrp="1" noRot="1" noChangeAspect="1" noChangeArrowheads="1" noTextEdit="1"/>
          </p:cNvSpPr>
          <p:nvPr>
            <p:ph type="sldImg"/>
          </p:nvPr>
        </p:nvSpPr>
        <p:spPr>
          <a:ln/>
        </p:spPr>
      </p:sp>
      <p:sp>
        <p:nvSpPr>
          <p:cNvPr id="111619" name="Rectangle 3"/>
          <p:cNvSpPr>
            <a:spLocks noGrp="1" noChangeArrowheads="1"/>
          </p:cNvSpPr>
          <p:nvPr>
            <p:ph type="body" idx="1"/>
          </p:nvPr>
        </p:nvSpPr>
        <p:spPr/>
        <p:txBody>
          <a:bodyPr/>
          <a:lstStyle/>
          <a:p>
            <a:r>
              <a:rPr kumimoji="1" lang="en-US" sz="1200" b="0" i="0" kern="1200" baseline="0" dirty="0">
                <a:solidFill>
                  <a:schemeClr val="tx1"/>
                </a:solidFill>
                <a:latin typeface="Times New Roman" pitchFamily="33" charset="0"/>
                <a:ea typeface="+mn-ea"/>
                <a:cs typeface="+mn-cs"/>
              </a:rPr>
              <a:t>The TL supports four address spaces: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Memory: </a:t>
            </a:r>
            <a:r>
              <a:rPr kumimoji="1" lang="en-US" sz="1200" b="0" kern="1200" baseline="0" dirty="0">
                <a:solidFill>
                  <a:schemeClr val="tx1"/>
                </a:solidFill>
                <a:latin typeface="Times New Roman" pitchFamily="33" charset="0"/>
                <a:ea typeface="+mn-ea"/>
                <a:cs typeface="+mn-cs"/>
              </a:rPr>
              <a:t>The memory space includes system main memory. It also includes</a:t>
            </a:r>
          </a:p>
          <a:p>
            <a:r>
              <a:rPr kumimoji="1" lang="en-US" sz="1200" kern="1200" baseline="0" dirty="0">
                <a:solidFill>
                  <a:schemeClr val="tx1"/>
                </a:solidFill>
                <a:latin typeface="Times New Roman" pitchFamily="33" charset="0"/>
                <a:ea typeface="+mn-ea"/>
                <a:cs typeface="+mn-cs"/>
              </a:rPr>
              <a:t>PCIe I/O devices. Certain ranges of memory addresses map into I/O devices.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I/O: </a:t>
            </a:r>
            <a:r>
              <a:rPr kumimoji="1" lang="en-US" sz="1200" b="0" kern="1200" baseline="0" dirty="0">
                <a:solidFill>
                  <a:schemeClr val="tx1"/>
                </a:solidFill>
                <a:latin typeface="Times New Roman" pitchFamily="33" charset="0"/>
                <a:ea typeface="+mn-ea"/>
                <a:cs typeface="+mn-cs"/>
              </a:rPr>
              <a:t>This address space is used for legacy PCI devices, with reserved memory</a:t>
            </a:r>
          </a:p>
          <a:p>
            <a:r>
              <a:rPr kumimoji="1" lang="en-US" sz="1200" kern="1200" baseline="0" dirty="0">
                <a:solidFill>
                  <a:schemeClr val="tx1"/>
                </a:solidFill>
                <a:latin typeface="Times New Roman" pitchFamily="33" charset="0"/>
                <a:ea typeface="+mn-ea"/>
                <a:cs typeface="+mn-cs"/>
              </a:rPr>
              <a:t>address ranges used to address legacy I/O devices.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Configuration: </a:t>
            </a:r>
            <a:r>
              <a:rPr kumimoji="1" lang="en-US" sz="1200" b="0" kern="1200" baseline="0" dirty="0">
                <a:solidFill>
                  <a:schemeClr val="tx1"/>
                </a:solidFill>
                <a:latin typeface="Times New Roman" pitchFamily="33" charset="0"/>
                <a:ea typeface="+mn-ea"/>
                <a:cs typeface="+mn-cs"/>
              </a:rPr>
              <a:t>This address space enables the TL to read/write configuration</a:t>
            </a:r>
          </a:p>
          <a:p>
            <a:r>
              <a:rPr kumimoji="1" lang="en-US" sz="1200" kern="1200" baseline="0" dirty="0">
                <a:solidFill>
                  <a:schemeClr val="tx1"/>
                </a:solidFill>
                <a:latin typeface="Times New Roman" pitchFamily="33" charset="0"/>
                <a:ea typeface="+mn-ea"/>
                <a:cs typeface="+mn-cs"/>
              </a:rPr>
              <a:t>registers associated with I/O devices.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Message: </a:t>
            </a:r>
            <a:r>
              <a:rPr kumimoji="1" lang="en-US" sz="1200" b="0" kern="1200" baseline="0" dirty="0">
                <a:solidFill>
                  <a:schemeClr val="tx1"/>
                </a:solidFill>
                <a:latin typeface="Times New Roman" pitchFamily="33" charset="0"/>
                <a:ea typeface="+mn-ea"/>
                <a:cs typeface="+mn-cs"/>
              </a:rPr>
              <a:t>This address space is for control signals related to interrupts, error</a:t>
            </a:r>
          </a:p>
          <a:p>
            <a:r>
              <a:rPr kumimoji="1" lang="en-US" sz="1200" kern="1200" baseline="0" dirty="0">
                <a:solidFill>
                  <a:schemeClr val="tx1"/>
                </a:solidFill>
                <a:latin typeface="Times New Roman" pitchFamily="33" charset="0"/>
                <a:ea typeface="+mn-ea"/>
                <a:cs typeface="+mn-cs"/>
              </a:rPr>
              <a:t>handling, and power management.</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10000"/>
          </a:bodyPr>
          <a:lstStyle/>
          <a:p>
            <a:r>
              <a:rPr kumimoji="1" lang="en-US" sz="1200" kern="1200" baseline="0" dirty="0">
                <a:solidFill>
                  <a:schemeClr val="tx1"/>
                </a:solidFill>
                <a:latin typeface="Times New Roman" pitchFamily="33" charset="0"/>
                <a:ea typeface="+mn-ea"/>
                <a:cs typeface="+mn-cs"/>
              </a:rPr>
              <a:t>Table 3.2 shows the transaction types provided by the TL. For memory, I/O, and</a:t>
            </a:r>
          </a:p>
          <a:p>
            <a:r>
              <a:rPr kumimoji="1" lang="en-US" sz="1200" kern="1200" baseline="0" dirty="0">
                <a:solidFill>
                  <a:schemeClr val="tx1"/>
                </a:solidFill>
                <a:latin typeface="Times New Roman" pitchFamily="33" charset="0"/>
                <a:ea typeface="+mn-ea"/>
                <a:cs typeface="+mn-cs"/>
              </a:rPr>
              <a:t>configuration address spaces, there are read and write transactions. In the case of</a:t>
            </a:r>
          </a:p>
          <a:p>
            <a:r>
              <a:rPr kumimoji="1" lang="en-US" sz="1200" kern="1200" baseline="0" dirty="0">
                <a:solidFill>
                  <a:schemeClr val="tx1"/>
                </a:solidFill>
                <a:latin typeface="Times New Roman" pitchFamily="33" charset="0"/>
                <a:ea typeface="+mn-ea"/>
                <a:cs typeface="+mn-cs"/>
              </a:rPr>
              <a:t>memory transactions, there is also a read lock request function. Locked operations</a:t>
            </a:r>
          </a:p>
          <a:p>
            <a:r>
              <a:rPr kumimoji="1" lang="en-US" sz="1200" kern="1200" baseline="0" dirty="0">
                <a:solidFill>
                  <a:schemeClr val="tx1"/>
                </a:solidFill>
                <a:latin typeface="Times New Roman" pitchFamily="33" charset="0"/>
                <a:ea typeface="+mn-ea"/>
                <a:cs typeface="+mn-cs"/>
              </a:rPr>
              <a:t>occur as a result of device drivers requesting atomic access to registers on a PCIe</a:t>
            </a:r>
          </a:p>
          <a:p>
            <a:r>
              <a:rPr kumimoji="1" lang="en-US" sz="1200" kern="1200" baseline="0" dirty="0">
                <a:solidFill>
                  <a:schemeClr val="tx1"/>
                </a:solidFill>
                <a:latin typeface="Times New Roman" pitchFamily="33" charset="0"/>
                <a:ea typeface="+mn-ea"/>
                <a:cs typeface="+mn-cs"/>
              </a:rPr>
              <a:t>device. A device driver, for example, can atomically read, modify, and then write</a:t>
            </a:r>
          </a:p>
          <a:p>
            <a:r>
              <a:rPr kumimoji="1" lang="en-US" sz="1200" kern="1200" baseline="0" dirty="0">
                <a:solidFill>
                  <a:schemeClr val="tx1"/>
                </a:solidFill>
                <a:latin typeface="Times New Roman" pitchFamily="33" charset="0"/>
                <a:ea typeface="+mn-ea"/>
                <a:cs typeface="+mn-cs"/>
              </a:rPr>
              <a:t>to a device register. To accomplish this, the device driver causes the processor to</a:t>
            </a:r>
          </a:p>
          <a:p>
            <a:r>
              <a:rPr kumimoji="1" lang="en-US" sz="1200" kern="1200" baseline="0" dirty="0">
                <a:solidFill>
                  <a:schemeClr val="tx1"/>
                </a:solidFill>
                <a:latin typeface="Times New Roman" pitchFamily="33" charset="0"/>
                <a:ea typeface="+mn-ea"/>
                <a:cs typeface="+mn-cs"/>
              </a:rPr>
              <a:t>execute an instruction or set of instructions. The root complex converts these processor</a:t>
            </a:r>
          </a:p>
          <a:p>
            <a:r>
              <a:rPr kumimoji="1" lang="en-US" sz="1200" kern="1200" baseline="0" dirty="0">
                <a:solidFill>
                  <a:schemeClr val="tx1"/>
                </a:solidFill>
                <a:latin typeface="Times New Roman" pitchFamily="33" charset="0"/>
                <a:ea typeface="+mn-ea"/>
                <a:cs typeface="+mn-cs"/>
              </a:rPr>
              <a:t>instructions into a sequence of PCIe transactions, which perform individual</a:t>
            </a:r>
          </a:p>
          <a:p>
            <a:r>
              <a:rPr kumimoji="1" lang="en-US" sz="1200" kern="1200" baseline="0" dirty="0">
                <a:solidFill>
                  <a:schemeClr val="tx1"/>
                </a:solidFill>
                <a:latin typeface="Times New Roman" pitchFamily="33" charset="0"/>
                <a:ea typeface="+mn-ea"/>
                <a:cs typeface="+mn-cs"/>
              </a:rPr>
              <a:t>read and write requests for the device driver. If these transactions must be executed</a:t>
            </a:r>
          </a:p>
          <a:p>
            <a:r>
              <a:rPr kumimoji="1" lang="en-US" sz="1200" kern="1200" baseline="0" dirty="0">
                <a:solidFill>
                  <a:schemeClr val="tx1"/>
                </a:solidFill>
                <a:latin typeface="Times New Roman" pitchFamily="33" charset="0"/>
                <a:ea typeface="+mn-ea"/>
                <a:cs typeface="+mn-cs"/>
              </a:rPr>
              <a:t>atomically, the root complex locks the PCIe link while executing the transactions.</a:t>
            </a:r>
          </a:p>
          <a:p>
            <a:r>
              <a:rPr kumimoji="1" lang="en-US" sz="1200" kern="1200" baseline="0" dirty="0">
                <a:solidFill>
                  <a:schemeClr val="tx1"/>
                </a:solidFill>
                <a:latin typeface="Times New Roman" pitchFamily="33" charset="0"/>
                <a:ea typeface="+mn-ea"/>
                <a:cs typeface="+mn-cs"/>
              </a:rPr>
              <a:t>This locking prevents transactions that are not part of the sequence from occurring.</a:t>
            </a:r>
          </a:p>
          <a:p>
            <a:r>
              <a:rPr kumimoji="1" lang="en-US" sz="1200" kern="1200" baseline="0" dirty="0">
                <a:solidFill>
                  <a:schemeClr val="tx1"/>
                </a:solidFill>
                <a:latin typeface="Times New Roman" pitchFamily="33" charset="0"/>
                <a:ea typeface="+mn-ea"/>
                <a:cs typeface="+mn-cs"/>
              </a:rPr>
              <a:t>This sequence of transactions is called a locked operation. The particular set</a:t>
            </a:r>
          </a:p>
          <a:p>
            <a:r>
              <a:rPr kumimoji="1" lang="en-US" sz="1200" kern="1200" baseline="0" dirty="0">
                <a:solidFill>
                  <a:schemeClr val="tx1"/>
                </a:solidFill>
                <a:latin typeface="Times New Roman" pitchFamily="33" charset="0"/>
                <a:ea typeface="+mn-ea"/>
                <a:cs typeface="+mn-cs"/>
              </a:rPr>
              <a:t>of processor instructions that can cause a locked operation to occur depends on the</a:t>
            </a:r>
          </a:p>
          <a:p>
            <a:r>
              <a:rPr kumimoji="1" lang="en-US" sz="1200" kern="1200" baseline="0" dirty="0">
                <a:solidFill>
                  <a:schemeClr val="tx1"/>
                </a:solidFill>
                <a:latin typeface="Times New Roman" pitchFamily="33" charset="0"/>
                <a:ea typeface="+mn-ea"/>
                <a:cs typeface="+mn-cs"/>
              </a:rPr>
              <a:t>system chip set and processor architecture.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To maintain compatibility with PCI, PCIe supports both Type 0 and Type 1 configuration</a:t>
            </a:r>
          </a:p>
          <a:p>
            <a:r>
              <a:rPr kumimoji="1" lang="en-US" sz="1200" kern="1200" baseline="0" dirty="0">
                <a:solidFill>
                  <a:schemeClr val="tx1"/>
                </a:solidFill>
                <a:latin typeface="Times New Roman" pitchFamily="33" charset="0"/>
                <a:ea typeface="+mn-ea"/>
                <a:cs typeface="+mn-cs"/>
              </a:rPr>
              <a:t>cycles. A Type 1 cycle propagates downstream until it reaches the bridge</a:t>
            </a:r>
          </a:p>
          <a:p>
            <a:r>
              <a:rPr kumimoji="1" lang="en-US" sz="1200" kern="1200" baseline="0" dirty="0">
                <a:solidFill>
                  <a:schemeClr val="tx1"/>
                </a:solidFill>
                <a:latin typeface="Times New Roman" pitchFamily="33" charset="0"/>
                <a:ea typeface="+mn-ea"/>
                <a:cs typeface="+mn-cs"/>
              </a:rPr>
              <a:t>interface hosting the bus (link) that the target device resides on. The configuration</a:t>
            </a:r>
          </a:p>
          <a:p>
            <a:r>
              <a:rPr kumimoji="1" lang="en-US" sz="1200" kern="1200" baseline="0" dirty="0">
                <a:solidFill>
                  <a:schemeClr val="tx1"/>
                </a:solidFill>
                <a:latin typeface="Times New Roman" pitchFamily="33" charset="0"/>
                <a:ea typeface="+mn-ea"/>
                <a:cs typeface="+mn-cs"/>
              </a:rPr>
              <a:t>transaction is converted on the destination link from Type 1 to Type 0 by the bridge.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Finally, completion messages are used with split transactions for memory, I/O,</a:t>
            </a:r>
          </a:p>
          <a:p>
            <a:r>
              <a:rPr kumimoji="1" lang="en-US" sz="1200" kern="1200" baseline="0" dirty="0">
                <a:solidFill>
                  <a:schemeClr val="tx1"/>
                </a:solidFill>
                <a:latin typeface="Times New Roman" pitchFamily="33" charset="0"/>
                <a:ea typeface="+mn-ea"/>
                <a:cs typeface="+mn-cs"/>
              </a:rPr>
              <a:t>and configuration transactions.</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44</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32500" lnSpcReduction="20000"/>
          </a:bodyPr>
          <a:lstStyle/>
          <a:p>
            <a:r>
              <a:rPr kumimoji="1" lang="en-US" sz="1200" kern="1200" baseline="0" dirty="0">
                <a:solidFill>
                  <a:schemeClr val="tx1"/>
                </a:solidFill>
                <a:latin typeface="Times New Roman" pitchFamily="33" charset="0"/>
                <a:ea typeface="+mn-ea"/>
                <a:cs typeface="+mn-cs"/>
              </a:rPr>
              <a:t>PCIe transactions are conveyed using transaction</a:t>
            </a:r>
          </a:p>
          <a:p>
            <a:r>
              <a:rPr kumimoji="1" lang="en-US" sz="1200" kern="1200" baseline="0" dirty="0">
                <a:solidFill>
                  <a:schemeClr val="tx1"/>
                </a:solidFill>
                <a:latin typeface="Times New Roman" pitchFamily="33" charset="0"/>
                <a:ea typeface="+mn-ea"/>
                <a:cs typeface="+mn-cs"/>
              </a:rPr>
              <a:t>layer packets, which are illustrated in Figure 3.25a. A TLP originates in the</a:t>
            </a:r>
          </a:p>
          <a:p>
            <a:r>
              <a:rPr kumimoji="1" lang="en-US" sz="1200" kern="1200" baseline="0" dirty="0">
                <a:solidFill>
                  <a:schemeClr val="tx1"/>
                </a:solidFill>
                <a:latin typeface="Times New Roman" pitchFamily="33" charset="0"/>
                <a:ea typeface="+mn-ea"/>
                <a:cs typeface="+mn-cs"/>
              </a:rPr>
              <a:t>transaction layer of the sending device and terminates at the transaction layer of</a:t>
            </a:r>
          </a:p>
          <a:p>
            <a:r>
              <a:rPr kumimoji="1" lang="en-US" sz="1200" kern="1200" baseline="0" dirty="0">
                <a:solidFill>
                  <a:schemeClr val="tx1"/>
                </a:solidFill>
                <a:latin typeface="Times New Roman" pitchFamily="33" charset="0"/>
                <a:ea typeface="+mn-ea"/>
                <a:cs typeface="+mn-cs"/>
              </a:rPr>
              <a:t>the receiving device.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Upper layer software sends to the TL the information needed for the TL to</a:t>
            </a:r>
          </a:p>
          <a:p>
            <a:r>
              <a:rPr kumimoji="1" lang="en-US" sz="1200" kern="1200" baseline="0" dirty="0">
                <a:solidFill>
                  <a:schemeClr val="tx1"/>
                </a:solidFill>
                <a:latin typeface="Times New Roman" pitchFamily="33" charset="0"/>
                <a:ea typeface="+mn-ea"/>
                <a:cs typeface="+mn-cs"/>
              </a:rPr>
              <a:t>create the core of the TLP, which consists of the following fields:</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Header: </a:t>
            </a:r>
            <a:r>
              <a:rPr kumimoji="1" lang="en-US" sz="1200" b="0" kern="1200" baseline="0" dirty="0">
                <a:solidFill>
                  <a:schemeClr val="tx1"/>
                </a:solidFill>
                <a:latin typeface="Times New Roman" pitchFamily="33" charset="0"/>
                <a:ea typeface="+mn-ea"/>
                <a:cs typeface="+mn-cs"/>
              </a:rPr>
              <a:t>The Header describes the type of packet and includes information</a:t>
            </a:r>
          </a:p>
          <a:p>
            <a:r>
              <a:rPr kumimoji="1" lang="en-US" sz="1200" kern="1200" baseline="0" dirty="0">
                <a:solidFill>
                  <a:schemeClr val="tx1"/>
                </a:solidFill>
                <a:latin typeface="Times New Roman" pitchFamily="33" charset="0"/>
                <a:ea typeface="+mn-ea"/>
                <a:cs typeface="+mn-cs"/>
              </a:rPr>
              <a:t>needed by the receiver to process the packet, including any needed routing</a:t>
            </a:r>
          </a:p>
          <a:p>
            <a:r>
              <a:rPr kumimoji="1" lang="en-US" sz="1200" kern="1200" baseline="0" dirty="0">
                <a:solidFill>
                  <a:schemeClr val="tx1"/>
                </a:solidFill>
                <a:latin typeface="Times New Roman" pitchFamily="33" charset="0"/>
                <a:ea typeface="+mn-ea"/>
                <a:cs typeface="+mn-cs"/>
              </a:rPr>
              <a:t>information. The internal header format is discussed subsequently.</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Data: </a:t>
            </a:r>
            <a:r>
              <a:rPr kumimoji="1" lang="en-US" sz="1200" b="0" kern="1200" baseline="0" dirty="0">
                <a:solidFill>
                  <a:schemeClr val="tx1"/>
                </a:solidFill>
                <a:latin typeface="Times New Roman" pitchFamily="33" charset="0"/>
                <a:ea typeface="+mn-ea"/>
                <a:cs typeface="+mn-cs"/>
              </a:rPr>
              <a:t>A Data field of up to 4096 bytes may be included in the TLP. Some</a:t>
            </a:r>
          </a:p>
          <a:p>
            <a:r>
              <a:rPr kumimoji="1" lang="en-US" sz="1200" kern="1200" baseline="0" dirty="0">
                <a:solidFill>
                  <a:schemeClr val="tx1"/>
                </a:solidFill>
                <a:latin typeface="Times New Roman" pitchFamily="33" charset="0"/>
                <a:ea typeface="+mn-ea"/>
                <a:cs typeface="+mn-cs"/>
              </a:rPr>
              <a:t>TLPs do not contain a Data field.</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ECRC: </a:t>
            </a:r>
            <a:r>
              <a:rPr kumimoji="1" lang="en-US" sz="1200" b="0" kern="1200" baseline="0" dirty="0">
                <a:solidFill>
                  <a:schemeClr val="tx1"/>
                </a:solidFill>
                <a:latin typeface="Times New Roman" pitchFamily="33" charset="0"/>
                <a:ea typeface="+mn-ea"/>
                <a:cs typeface="+mn-cs"/>
              </a:rPr>
              <a:t>An optional end-to-end CRC field enables the destination TL layer to</a:t>
            </a:r>
          </a:p>
          <a:p>
            <a:r>
              <a:rPr kumimoji="1" lang="en-US" sz="1200" kern="1200" baseline="0" dirty="0">
                <a:solidFill>
                  <a:schemeClr val="tx1"/>
                </a:solidFill>
                <a:latin typeface="Times New Roman" pitchFamily="33" charset="0"/>
                <a:ea typeface="+mn-ea"/>
                <a:cs typeface="+mn-cs"/>
              </a:rPr>
              <a:t>check for errors in the Header and Data portions of the TLP.</a:t>
            </a:r>
          </a:p>
          <a:p>
            <a:endParaRPr kumimoji="1" lang="en-US" sz="1200" kern="1200" baseline="0" dirty="0">
              <a:solidFill>
                <a:schemeClr val="tx1"/>
              </a:solidFill>
              <a:latin typeface="Times New Roman" pitchFamily="33" charset="0"/>
              <a:ea typeface="+mn-ea"/>
              <a:cs typeface="+mn-cs"/>
            </a:endParaRPr>
          </a:p>
          <a:p>
            <a:r>
              <a:rPr kumimoji="1" lang="en-US" sz="1200" b="0" i="0" u="none" strike="noStrike" kern="1200" baseline="0" dirty="0">
                <a:solidFill>
                  <a:schemeClr val="tx1"/>
                </a:solidFill>
                <a:latin typeface="Times New Roman" pitchFamily="33" charset="0"/>
                <a:ea typeface="+mn-ea"/>
                <a:cs typeface="+mn-cs"/>
              </a:rPr>
              <a:t>The purpose of the </a:t>
            </a:r>
            <a:r>
              <a:rPr kumimoji="1" lang="en-US" sz="1200" b="0" i="0" u="none" strike="noStrike" kern="1200" baseline="0" dirty="0" err="1">
                <a:solidFill>
                  <a:schemeClr val="tx1"/>
                </a:solidFill>
                <a:latin typeface="Times New Roman" pitchFamily="33" charset="0"/>
                <a:ea typeface="+mn-ea"/>
                <a:cs typeface="+mn-cs"/>
              </a:rPr>
              <a:t>PCIe</a:t>
            </a:r>
            <a:r>
              <a:rPr kumimoji="1" lang="en-US" sz="1200" b="0" i="0" u="none" strike="noStrike" kern="1200" baseline="0" dirty="0">
                <a:solidFill>
                  <a:schemeClr val="tx1"/>
                </a:solidFill>
                <a:latin typeface="Times New Roman" pitchFamily="33" charset="0"/>
                <a:ea typeface="+mn-ea"/>
                <a:cs typeface="+mn-cs"/>
              </a:rPr>
              <a:t> data link layer is to ensure reliable delivery of packets</a:t>
            </a:r>
          </a:p>
          <a:p>
            <a:r>
              <a:rPr kumimoji="1" lang="en-US" sz="1200" b="0" i="0" u="none" strike="noStrike" kern="1200" baseline="0" dirty="0">
                <a:solidFill>
                  <a:schemeClr val="tx1"/>
                </a:solidFill>
                <a:latin typeface="Times New Roman" pitchFamily="33" charset="0"/>
                <a:ea typeface="+mn-ea"/>
                <a:cs typeface="+mn-cs"/>
              </a:rPr>
              <a:t>across the </a:t>
            </a:r>
            <a:r>
              <a:rPr kumimoji="1" lang="en-US" sz="1200" b="0" i="0" u="none" strike="noStrike" kern="1200" baseline="0" dirty="0" err="1">
                <a:solidFill>
                  <a:schemeClr val="tx1"/>
                </a:solidFill>
                <a:latin typeface="Times New Roman" pitchFamily="33" charset="0"/>
                <a:ea typeface="+mn-ea"/>
                <a:cs typeface="+mn-cs"/>
              </a:rPr>
              <a:t>PCIe</a:t>
            </a:r>
            <a:r>
              <a:rPr kumimoji="1" lang="en-US" sz="1200" b="0" i="0" u="none" strike="noStrike" kern="1200" baseline="0" dirty="0">
                <a:solidFill>
                  <a:schemeClr val="tx1"/>
                </a:solidFill>
                <a:latin typeface="Times New Roman" pitchFamily="33" charset="0"/>
                <a:ea typeface="+mn-ea"/>
                <a:cs typeface="+mn-cs"/>
              </a:rPr>
              <a:t> link. The DLL participates in the formation of TLPs and also transmits</a:t>
            </a:r>
          </a:p>
          <a:p>
            <a:r>
              <a:rPr kumimoji="1" lang="en-US" sz="1200" b="0" i="0" u="none" strike="noStrike" kern="1200" baseline="0" dirty="0">
                <a:solidFill>
                  <a:schemeClr val="tx1"/>
                </a:solidFill>
                <a:latin typeface="Times New Roman" pitchFamily="33" charset="0"/>
                <a:ea typeface="+mn-ea"/>
                <a:cs typeface="+mn-cs"/>
              </a:rPr>
              <a:t>DLLPs.</a:t>
            </a:r>
          </a:p>
          <a:p>
            <a:endParaRPr kumimoji="1" lang="en-US" sz="1200" b="0" i="0" u="none" strike="noStrike" kern="1200" baseline="0" dirty="0">
              <a:solidFill>
                <a:schemeClr val="tx1"/>
              </a:solidFill>
              <a:latin typeface="Times New Roman" pitchFamily="33" charset="0"/>
              <a:ea typeface="+mn-ea"/>
              <a:cs typeface="+mn-cs"/>
            </a:endParaRPr>
          </a:p>
          <a:p>
            <a:r>
              <a:rPr kumimoji="1" lang="en-US" sz="1200" b="0" i="0" u="none" strike="noStrike" kern="1200" baseline="0" dirty="0">
                <a:solidFill>
                  <a:schemeClr val="tx1"/>
                </a:solidFill>
                <a:latin typeface="Times New Roman" pitchFamily="33" charset="0"/>
                <a:ea typeface="+mn-ea"/>
                <a:cs typeface="+mn-cs"/>
              </a:rPr>
              <a:t>Data link layer packets originate at the data link</a:t>
            </a:r>
          </a:p>
          <a:p>
            <a:r>
              <a:rPr kumimoji="1" lang="en-US" sz="1200" b="0" i="0" u="none" strike="noStrike" kern="1200" baseline="0" dirty="0">
                <a:solidFill>
                  <a:schemeClr val="tx1"/>
                </a:solidFill>
                <a:latin typeface="Times New Roman" pitchFamily="33" charset="0"/>
                <a:ea typeface="+mn-ea"/>
                <a:cs typeface="+mn-cs"/>
              </a:rPr>
              <a:t>layer of a transmitting device and terminate at the DLL of the device on the</a:t>
            </a:r>
          </a:p>
          <a:p>
            <a:r>
              <a:rPr kumimoji="1" lang="en-US" sz="1200" b="0" i="0" u="none" strike="noStrike" kern="1200" baseline="0" dirty="0">
                <a:solidFill>
                  <a:schemeClr val="tx1"/>
                </a:solidFill>
                <a:latin typeface="Times New Roman" pitchFamily="33" charset="0"/>
                <a:ea typeface="+mn-ea"/>
                <a:cs typeface="+mn-cs"/>
              </a:rPr>
              <a:t>other end of the link. Figure 3.25b shows the format of a DLLP. There are three</a:t>
            </a:r>
          </a:p>
          <a:p>
            <a:r>
              <a:rPr kumimoji="1" lang="en-US" sz="1200" b="0" i="0" u="none" strike="noStrike" kern="1200" baseline="0" dirty="0">
                <a:solidFill>
                  <a:schemeClr val="tx1"/>
                </a:solidFill>
                <a:latin typeface="Times New Roman" pitchFamily="33" charset="0"/>
                <a:ea typeface="+mn-ea"/>
                <a:cs typeface="+mn-cs"/>
              </a:rPr>
              <a:t>important groups of DLLPs used in managing a link: flow control packets, power</a:t>
            </a:r>
          </a:p>
          <a:p>
            <a:r>
              <a:rPr kumimoji="1" lang="en-US" sz="1200" b="0" i="0" u="none" strike="noStrike" kern="1200" baseline="0" dirty="0">
                <a:solidFill>
                  <a:schemeClr val="tx1"/>
                </a:solidFill>
                <a:latin typeface="Times New Roman" pitchFamily="33" charset="0"/>
                <a:ea typeface="+mn-ea"/>
                <a:cs typeface="+mn-cs"/>
              </a:rPr>
              <a:t>management packets, and TLP ACK and NAK packets. Power management</a:t>
            </a:r>
          </a:p>
          <a:p>
            <a:r>
              <a:rPr kumimoji="1" lang="en-US" sz="1200" b="0" i="0" u="none" strike="noStrike" kern="1200" baseline="0" dirty="0">
                <a:solidFill>
                  <a:schemeClr val="tx1"/>
                </a:solidFill>
                <a:latin typeface="Times New Roman" pitchFamily="33" charset="0"/>
                <a:ea typeface="+mn-ea"/>
                <a:cs typeface="+mn-cs"/>
              </a:rPr>
              <a:t>packets are used in managing power platform budgeting. Flow control packets</a:t>
            </a:r>
          </a:p>
          <a:p>
            <a:r>
              <a:rPr kumimoji="1" lang="en-US" sz="1200" b="0" i="0" u="none" strike="noStrike" kern="1200" baseline="0" dirty="0">
                <a:solidFill>
                  <a:schemeClr val="tx1"/>
                </a:solidFill>
                <a:latin typeface="Times New Roman" pitchFamily="33" charset="0"/>
                <a:ea typeface="+mn-ea"/>
                <a:cs typeface="+mn-cs"/>
              </a:rPr>
              <a:t>regulate the rate at which TLPs and DLLPs can be transmitted across a link. The</a:t>
            </a:r>
          </a:p>
          <a:p>
            <a:r>
              <a:rPr kumimoji="1" lang="en-US" sz="1200" b="0" i="0" u="none" strike="noStrike" kern="1200" baseline="0" dirty="0">
                <a:solidFill>
                  <a:schemeClr val="tx1"/>
                </a:solidFill>
                <a:latin typeface="Times New Roman" pitchFamily="33" charset="0"/>
                <a:ea typeface="+mn-ea"/>
                <a:cs typeface="+mn-cs"/>
              </a:rPr>
              <a:t>ACK and NAK packets are used in TLP processing, discussed in the following</a:t>
            </a:r>
          </a:p>
          <a:p>
            <a:r>
              <a:rPr kumimoji="1" lang="en-US" sz="1200" b="0" i="0" u="none" strike="noStrike" kern="1200" baseline="0" dirty="0">
                <a:solidFill>
                  <a:schemeClr val="tx1"/>
                </a:solidFill>
                <a:latin typeface="Times New Roman" pitchFamily="33" charset="0"/>
                <a:ea typeface="+mn-ea"/>
                <a:cs typeface="+mn-cs"/>
              </a:rPr>
              <a:t>paragraphs.</a:t>
            </a:r>
          </a:p>
          <a:p>
            <a:endParaRPr lang="en-US" dirty="0"/>
          </a:p>
          <a:p>
            <a:r>
              <a:rPr kumimoji="1" lang="en-US" sz="1200" b="0" i="0" u="none" strike="noStrike" kern="1200" baseline="0" dirty="0">
                <a:solidFill>
                  <a:schemeClr val="tx1"/>
                </a:solidFill>
                <a:latin typeface="Times New Roman" pitchFamily="33" charset="0"/>
                <a:ea typeface="+mn-ea"/>
                <a:cs typeface="+mn-cs"/>
              </a:rPr>
              <a:t>The DLL adds two fields to the</a:t>
            </a:r>
          </a:p>
          <a:p>
            <a:r>
              <a:rPr kumimoji="1" lang="en-US" sz="1200" b="0" i="0" u="none" strike="noStrike" kern="1200" baseline="0" dirty="0">
                <a:solidFill>
                  <a:schemeClr val="tx1"/>
                </a:solidFill>
                <a:latin typeface="Times New Roman" pitchFamily="33" charset="0"/>
                <a:ea typeface="+mn-ea"/>
                <a:cs typeface="+mn-cs"/>
              </a:rPr>
              <a:t>core of the TLP created by the TL (Figure 3.25a): a 16-bit sequence number and a</a:t>
            </a:r>
          </a:p>
          <a:p>
            <a:r>
              <a:rPr kumimoji="1" lang="en-US" sz="1200" b="0" i="0" u="none" strike="noStrike" kern="1200" baseline="0" dirty="0">
                <a:solidFill>
                  <a:schemeClr val="tx1"/>
                </a:solidFill>
                <a:latin typeface="Times New Roman" pitchFamily="33" charset="0"/>
                <a:ea typeface="+mn-ea"/>
                <a:cs typeface="+mn-cs"/>
              </a:rPr>
              <a:t>32-bit link-layer CRC (LCRC). Whereas the core fields created at the TL are only</a:t>
            </a:r>
          </a:p>
          <a:p>
            <a:r>
              <a:rPr kumimoji="1" lang="en-US" sz="1200" b="0" i="0" u="none" strike="noStrike" kern="1200" baseline="0" dirty="0">
                <a:solidFill>
                  <a:schemeClr val="tx1"/>
                </a:solidFill>
                <a:latin typeface="Times New Roman" pitchFamily="33" charset="0"/>
                <a:ea typeface="+mn-ea"/>
                <a:cs typeface="+mn-cs"/>
              </a:rPr>
              <a:t>used at the destination TL, the two fields added by the DLL are processed at each</a:t>
            </a:r>
          </a:p>
          <a:p>
            <a:r>
              <a:rPr kumimoji="1" lang="en-US" sz="1200" b="0" i="0" u="none" strike="noStrike" kern="1200" baseline="0" dirty="0">
                <a:solidFill>
                  <a:schemeClr val="tx1"/>
                </a:solidFill>
                <a:latin typeface="Times New Roman" pitchFamily="33" charset="0"/>
                <a:ea typeface="+mn-ea"/>
                <a:cs typeface="+mn-cs"/>
              </a:rPr>
              <a:t>intermediate node on the way from source to destination.</a:t>
            </a:r>
          </a:p>
          <a:p>
            <a:endParaRPr kumimoji="1" lang="en-US" sz="1200" b="0" i="0" u="none" strike="noStrike" kern="1200" baseline="0" dirty="0">
              <a:solidFill>
                <a:schemeClr val="tx1"/>
              </a:solidFill>
              <a:latin typeface="Times New Roman" pitchFamily="33" charset="0"/>
              <a:ea typeface="+mn-ea"/>
              <a:cs typeface="+mn-cs"/>
            </a:endParaRPr>
          </a:p>
          <a:p>
            <a:r>
              <a:rPr kumimoji="1" lang="en-US" sz="1200" b="0" i="0" u="none" strike="noStrike" kern="1200" baseline="0" dirty="0">
                <a:solidFill>
                  <a:schemeClr val="tx1"/>
                </a:solidFill>
                <a:latin typeface="Times New Roman" pitchFamily="33" charset="0"/>
                <a:ea typeface="+mn-ea"/>
                <a:cs typeface="+mn-cs"/>
              </a:rPr>
              <a:t>When a TLP arrives at a device, the DLL strips off the sequence number and</a:t>
            </a:r>
          </a:p>
          <a:p>
            <a:r>
              <a:rPr kumimoji="1" lang="en-US" sz="1200" b="0" i="0" u="none" strike="noStrike" kern="1200" baseline="0" dirty="0">
                <a:solidFill>
                  <a:schemeClr val="tx1"/>
                </a:solidFill>
                <a:latin typeface="Times New Roman" pitchFamily="33" charset="0"/>
                <a:ea typeface="+mn-ea"/>
                <a:cs typeface="+mn-cs"/>
              </a:rPr>
              <a:t>LCRC fields and checks the LCRC. There are two possibilities:</a:t>
            </a:r>
          </a:p>
          <a:p>
            <a:endParaRPr kumimoji="1" lang="en-US" sz="1200" b="0" i="0" u="none" strike="noStrike" kern="1200" baseline="0" dirty="0">
              <a:solidFill>
                <a:schemeClr val="tx1"/>
              </a:solidFill>
              <a:latin typeface="Times New Roman" pitchFamily="33" charset="0"/>
              <a:ea typeface="+mn-ea"/>
              <a:cs typeface="+mn-cs"/>
            </a:endParaRPr>
          </a:p>
          <a:p>
            <a:r>
              <a:rPr kumimoji="1" lang="en-US" sz="1200" b="0" i="0" u="none" strike="noStrike" kern="1200" baseline="0" dirty="0">
                <a:solidFill>
                  <a:schemeClr val="tx1"/>
                </a:solidFill>
                <a:latin typeface="Times New Roman" pitchFamily="33" charset="0"/>
                <a:ea typeface="+mn-ea"/>
                <a:cs typeface="+mn-cs"/>
              </a:rPr>
              <a:t>1.  If no errors are detected, the core portion of the TLP is handed up to the local</a:t>
            </a:r>
          </a:p>
          <a:p>
            <a:r>
              <a:rPr kumimoji="1" lang="en-US" sz="1200" b="0" i="0" u="none" strike="noStrike" kern="1200" baseline="0" dirty="0">
                <a:solidFill>
                  <a:schemeClr val="tx1"/>
                </a:solidFill>
                <a:latin typeface="Times New Roman" pitchFamily="33" charset="0"/>
                <a:ea typeface="+mn-ea"/>
                <a:cs typeface="+mn-cs"/>
              </a:rPr>
              <a:t>transaction layer. If this receiving device is the intended destination, then the</a:t>
            </a:r>
          </a:p>
          <a:p>
            <a:r>
              <a:rPr kumimoji="1" lang="en-US" sz="1200" b="0" i="0" u="none" strike="noStrike" kern="1200" baseline="0" dirty="0">
                <a:solidFill>
                  <a:schemeClr val="tx1"/>
                </a:solidFill>
                <a:latin typeface="Times New Roman" pitchFamily="33" charset="0"/>
                <a:ea typeface="+mn-ea"/>
                <a:cs typeface="+mn-cs"/>
              </a:rPr>
              <a:t>TL processes the TLP. Otherwise, the TL determines a route for the TLP and</a:t>
            </a:r>
          </a:p>
          <a:p>
            <a:r>
              <a:rPr kumimoji="1" lang="en-US" sz="1200" b="0" i="0" u="none" strike="noStrike" kern="1200" baseline="0" dirty="0">
                <a:solidFill>
                  <a:schemeClr val="tx1"/>
                </a:solidFill>
                <a:latin typeface="Times New Roman" pitchFamily="33" charset="0"/>
                <a:ea typeface="+mn-ea"/>
                <a:cs typeface="+mn-cs"/>
              </a:rPr>
              <a:t>passes it back down to the DLL for transmission over the next link on the way</a:t>
            </a:r>
          </a:p>
          <a:p>
            <a:r>
              <a:rPr kumimoji="1" lang="en-US" sz="1200" b="0" i="0" u="none" strike="noStrike" kern="1200" baseline="0" dirty="0">
                <a:solidFill>
                  <a:schemeClr val="tx1"/>
                </a:solidFill>
                <a:latin typeface="Times New Roman" pitchFamily="33" charset="0"/>
                <a:ea typeface="+mn-ea"/>
                <a:cs typeface="+mn-cs"/>
              </a:rPr>
              <a:t>to the destination.</a:t>
            </a:r>
          </a:p>
          <a:p>
            <a:endParaRPr kumimoji="1" lang="en-US" sz="1200" b="0" i="0" u="none" strike="noStrike" kern="1200" baseline="0" dirty="0">
              <a:solidFill>
                <a:schemeClr val="tx1"/>
              </a:solidFill>
              <a:latin typeface="Times New Roman" pitchFamily="33" charset="0"/>
              <a:ea typeface="+mn-ea"/>
              <a:cs typeface="+mn-cs"/>
            </a:endParaRPr>
          </a:p>
          <a:p>
            <a:r>
              <a:rPr kumimoji="1" lang="en-US" sz="1200" b="0" i="0" u="none" strike="noStrike" kern="1200" baseline="0" dirty="0">
                <a:solidFill>
                  <a:schemeClr val="tx1"/>
                </a:solidFill>
                <a:latin typeface="Times New Roman" pitchFamily="33" charset="0"/>
                <a:ea typeface="+mn-ea"/>
                <a:cs typeface="+mn-cs"/>
              </a:rPr>
              <a:t>2.  If an error is detected, the DLL schedules an NAK DLL packet to return back</a:t>
            </a:r>
          </a:p>
          <a:p>
            <a:r>
              <a:rPr kumimoji="1" lang="en-US" sz="1200" b="0" i="0" u="none" strike="noStrike" kern="1200" baseline="0" dirty="0">
                <a:solidFill>
                  <a:schemeClr val="tx1"/>
                </a:solidFill>
                <a:latin typeface="Times New Roman" pitchFamily="33" charset="0"/>
                <a:ea typeface="+mn-ea"/>
                <a:cs typeface="+mn-cs"/>
              </a:rPr>
              <a:t>to the remote transmitter. The TLP is eliminated.</a:t>
            </a:r>
          </a:p>
          <a:p>
            <a:endParaRPr kumimoji="1" lang="en-US" sz="1200" b="0" i="0" u="none" strike="noStrike" kern="1200" baseline="0" dirty="0">
              <a:solidFill>
                <a:schemeClr val="tx1"/>
              </a:solidFill>
              <a:latin typeface="Times New Roman" pitchFamily="33" charset="0"/>
              <a:ea typeface="+mn-ea"/>
              <a:cs typeface="+mn-cs"/>
            </a:endParaRPr>
          </a:p>
          <a:p>
            <a:r>
              <a:rPr kumimoji="1" lang="en-US" sz="1200" b="0" i="0" u="none" strike="noStrike" kern="1200" baseline="0" dirty="0">
                <a:solidFill>
                  <a:schemeClr val="tx1"/>
                </a:solidFill>
                <a:latin typeface="Times New Roman" pitchFamily="33" charset="0"/>
                <a:ea typeface="+mn-ea"/>
                <a:cs typeface="+mn-cs"/>
              </a:rPr>
              <a:t>When the DLL transmits a TLP, it retains a copy of the TLP. If it receives</a:t>
            </a:r>
          </a:p>
          <a:p>
            <a:r>
              <a:rPr kumimoji="1" lang="en-US" sz="1200" b="0" i="0" u="none" strike="noStrike" kern="1200" baseline="0" dirty="0">
                <a:solidFill>
                  <a:schemeClr val="tx1"/>
                </a:solidFill>
                <a:latin typeface="Times New Roman" pitchFamily="33" charset="0"/>
                <a:ea typeface="+mn-ea"/>
                <a:cs typeface="+mn-cs"/>
              </a:rPr>
              <a:t>an NAK for the TLP with this sequence number, it retransmits the TLP. When it</a:t>
            </a:r>
          </a:p>
          <a:p>
            <a:r>
              <a:rPr kumimoji="1" lang="en-US" sz="1200" b="0" i="0" u="none" strike="noStrike" kern="1200" baseline="0" dirty="0">
                <a:solidFill>
                  <a:schemeClr val="tx1"/>
                </a:solidFill>
                <a:latin typeface="Times New Roman" pitchFamily="33" charset="0"/>
                <a:ea typeface="+mn-ea"/>
                <a:cs typeface="+mn-cs"/>
              </a:rPr>
              <a:t>receives an ACK, it discards the buffered TLP.</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45</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2598D2-2ED8-8547-B4B7-C382E9B8AC9E}" type="slidenum">
              <a:rPr lang="en-US"/>
              <a:pPr/>
              <a:t>46</a:t>
            </a:fld>
            <a:endParaRPr lang="en-US" dirty="0"/>
          </a:p>
        </p:txBody>
      </p:sp>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p:txBody>
          <a:bodyPr/>
          <a:lstStyle/>
          <a:p>
            <a:r>
              <a:rPr lang="en-GB" dirty="0"/>
              <a:t>Chapter 3 summary.</a:t>
            </a:r>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283E32F-E570-C641-BE18-949DE9377421}" type="slidenum">
              <a:rPr lang="en-US"/>
              <a:pPr/>
              <a:t>6</a:t>
            </a:fld>
            <a:endParaRPr lang="en-US" dirty="0"/>
          </a:p>
        </p:txBody>
      </p:sp>
      <p:sp>
        <p:nvSpPr>
          <p:cNvPr id="70658" name="Rectangle 2"/>
          <p:cNvSpPr>
            <a:spLocks noGrp="1" noRot="1" noChangeAspect="1" noChangeArrowheads="1" noTextEdit="1"/>
          </p:cNvSpPr>
          <p:nvPr>
            <p:ph type="sldImg"/>
          </p:nvPr>
        </p:nvSpPr>
        <p:spPr>
          <a:ln/>
        </p:spPr>
      </p:sp>
      <p:sp>
        <p:nvSpPr>
          <p:cNvPr id="70659"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Figure 3.2 illustrates these top-level components and suggests the interactions</a:t>
            </a:r>
          </a:p>
          <a:p>
            <a:r>
              <a:rPr kumimoji="1" lang="en-US" sz="1200" kern="1200" baseline="0" dirty="0">
                <a:solidFill>
                  <a:schemeClr val="tx1"/>
                </a:solidFill>
                <a:latin typeface="Times New Roman" pitchFamily="33" charset="0"/>
                <a:ea typeface="+mn-ea"/>
                <a:cs typeface="+mn-cs"/>
              </a:rPr>
              <a:t>among them.</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A memory module consists of a set of locations, defined by sequentially</a:t>
            </a:r>
          </a:p>
          <a:p>
            <a:r>
              <a:rPr kumimoji="1" lang="en-US" sz="1200" kern="1200" baseline="0" dirty="0">
                <a:solidFill>
                  <a:schemeClr val="tx1"/>
                </a:solidFill>
                <a:latin typeface="Times New Roman" pitchFamily="33" charset="0"/>
                <a:ea typeface="+mn-ea"/>
                <a:cs typeface="+mn-cs"/>
              </a:rPr>
              <a:t>numbered addresses. Each location contains a binary number that can be interpreted</a:t>
            </a:r>
          </a:p>
          <a:p>
            <a:r>
              <a:rPr kumimoji="1" lang="en-US" sz="1200" kern="1200" baseline="0" dirty="0">
                <a:solidFill>
                  <a:schemeClr val="tx1"/>
                </a:solidFill>
                <a:latin typeface="Times New Roman" pitchFamily="33" charset="0"/>
                <a:ea typeface="+mn-ea"/>
                <a:cs typeface="+mn-cs"/>
              </a:rPr>
              <a:t>as either an instruction or data. An I/O module transfers data from external devices</a:t>
            </a:r>
          </a:p>
          <a:p>
            <a:r>
              <a:rPr kumimoji="1" lang="en-US" sz="1200" kern="1200" baseline="0" dirty="0">
                <a:solidFill>
                  <a:schemeClr val="tx1"/>
                </a:solidFill>
                <a:latin typeface="Times New Roman" pitchFamily="33" charset="0"/>
                <a:ea typeface="+mn-ea"/>
                <a:cs typeface="+mn-cs"/>
              </a:rPr>
              <a:t>to CPU and memory, and vice versa. It contains internal buffers for temporarily</a:t>
            </a:r>
          </a:p>
          <a:p>
            <a:r>
              <a:rPr kumimoji="1" lang="en-US" sz="1200" kern="1200" baseline="0" dirty="0">
                <a:solidFill>
                  <a:schemeClr val="tx1"/>
                </a:solidFill>
                <a:latin typeface="Times New Roman" pitchFamily="33" charset="0"/>
                <a:ea typeface="+mn-ea"/>
                <a:cs typeface="+mn-cs"/>
              </a:rPr>
              <a:t>holding these data until they can be sent on.</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50E033D-50CC-1E44-AAA0-6DD604099704}" type="slidenum">
              <a:rPr lang="en-US"/>
              <a:pPr/>
              <a:t>7</a:t>
            </a:fld>
            <a:endParaRPr lang="en-US" dirty="0"/>
          </a:p>
        </p:txBody>
      </p:sp>
      <p:sp>
        <p:nvSpPr>
          <p:cNvPr id="71682" name="Rectangle 2"/>
          <p:cNvSpPr>
            <a:spLocks noGrp="1" noRot="1" noChangeAspect="1" noChangeArrowheads="1" noTextEdit="1"/>
          </p:cNvSpPr>
          <p:nvPr>
            <p:ph type="sldImg"/>
          </p:nvPr>
        </p:nvSpPr>
        <p:spPr>
          <a:ln/>
        </p:spPr>
      </p:sp>
      <p:sp>
        <p:nvSpPr>
          <p:cNvPr id="71683" name="Rectangle 3"/>
          <p:cNvSpPr>
            <a:spLocks noGrp="1" noChangeArrowheads="1"/>
          </p:cNvSpPr>
          <p:nvPr>
            <p:ph type="body" idx="1"/>
          </p:nvPr>
        </p:nvSpPr>
        <p:spPr/>
        <p:txBody>
          <a:bodyPr/>
          <a:lstStyle/>
          <a:p>
            <a:r>
              <a:rPr kumimoji="1" lang="en-US" sz="1200" b="0" i="0" u="none" strike="noStrike" kern="1200" baseline="0" dirty="0">
                <a:solidFill>
                  <a:schemeClr val="tx1"/>
                </a:solidFill>
                <a:latin typeface="Times New Roman" pitchFamily="33" charset="0"/>
                <a:ea typeface="+mn-ea"/>
                <a:cs typeface="+mn-cs"/>
              </a:rPr>
              <a:t> The basic function performed by a computer is execution of a program, which consists</a:t>
            </a:r>
          </a:p>
          <a:p>
            <a:r>
              <a:rPr kumimoji="1" lang="en-US" sz="1200" b="0" i="0" u="none" strike="noStrike" kern="1200" baseline="0" dirty="0">
                <a:solidFill>
                  <a:schemeClr val="tx1"/>
                </a:solidFill>
                <a:latin typeface="Times New Roman" pitchFamily="33" charset="0"/>
                <a:ea typeface="+mn-ea"/>
                <a:cs typeface="+mn-cs"/>
              </a:rPr>
              <a:t>of a set of instructions stored in memory. The processor does the actual work by</a:t>
            </a:r>
          </a:p>
          <a:p>
            <a:r>
              <a:rPr kumimoji="1" lang="en-US" sz="1200" b="0" i="0" u="none" strike="noStrike" kern="1200" baseline="0" dirty="0">
                <a:solidFill>
                  <a:schemeClr val="tx1"/>
                </a:solidFill>
                <a:latin typeface="Times New Roman" pitchFamily="33" charset="0"/>
                <a:ea typeface="+mn-ea"/>
                <a:cs typeface="+mn-cs"/>
              </a:rPr>
              <a:t>executing instructions specified in the program. This section provides an overview of</a:t>
            </a:r>
          </a:p>
          <a:p>
            <a:r>
              <a:rPr kumimoji="1" lang="en-US" sz="1200" b="0" i="0" u="none" strike="noStrike" kern="1200" baseline="0" dirty="0">
                <a:solidFill>
                  <a:schemeClr val="tx1"/>
                </a:solidFill>
                <a:latin typeface="Times New Roman" pitchFamily="33" charset="0"/>
                <a:ea typeface="+mn-ea"/>
                <a:cs typeface="+mn-cs"/>
              </a:rPr>
              <a:t>the key elements of program execution. In its simplest form, instruction processing</a:t>
            </a:r>
          </a:p>
          <a:p>
            <a:r>
              <a:rPr kumimoji="1" lang="en-US" sz="1200" b="0" i="0" u="none" strike="noStrike" kern="1200" baseline="0" dirty="0">
                <a:solidFill>
                  <a:schemeClr val="tx1"/>
                </a:solidFill>
                <a:latin typeface="Times New Roman" pitchFamily="33" charset="0"/>
                <a:ea typeface="+mn-ea"/>
                <a:cs typeface="+mn-cs"/>
              </a:rPr>
              <a:t>consists of two steps: The processor reads (fetches ) instructions from memory one</a:t>
            </a:r>
          </a:p>
          <a:p>
            <a:r>
              <a:rPr kumimoji="1" lang="en-US" sz="1200" b="0" i="0" u="none" strike="noStrike" kern="1200" baseline="0" dirty="0">
                <a:solidFill>
                  <a:schemeClr val="tx1"/>
                </a:solidFill>
                <a:latin typeface="Times New Roman" pitchFamily="33" charset="0"/>
                <a:ea typeface="+mn-ea"/>
                <a:cs typeface="+mn-cs"/>
              </a:rPr>
              <a:t>at a time and executes each instruction. Program execution consists of repeating</a:t>
            </a:r>
          </a:p>
          <a:p>
            <a:r>
              <a:rPr kumimoji="1" lang="en-US" sz="1200" b="0" i="0" u="none" strike="noStrike" kern="1200" baseline="0" dirty="0">
                <a:solidFill>
                  <a:schemeClr val="tx1"/>
                </a:solidFill>
                <a:latin typeface="Times New Roman" pitchFamily="33" charset="0"/>
                <a:ea typeface="+mn-ea"/>
                <a:cs typeface="+mn-cs"/>
              </a:rPr>
              <a:t>the process of instruction fetch and instruction execution. The instruction execution</a:t>
            </a:r>
          </a:p>
          <a:p>
            <a:r>
              <a:rPr kumimoji="1" lang="en-US" sz="1200" b="0" i="0" u="none" strike="noStrike" kern="1200" baseline="0" dirty="0">
                <a:solidFill>
                  <a:schemeClr val="tx1"/>
                </a:solidFill>
                <a:latin typeface="Times New Roman" pitchFamily="33" charset="0"/>
                <a:ea typeface="+mn-ea"/>
                <a:cs typeface="+mn-cs"/>
              </a:rPr>
              <a:t>may involve several operations and depends on the nature of the instruction (see, for</a:t>
            </a:r>
          </a:p>
          <a:p>
            <a:r>
              <a:rPr kumimoji="1" lang="en-US" sz="1200" b="0" i="0" u="none" strike="noStrike" kern="1200" baseline="0" dirty="0">
                <a:solidFill>
                  <a:schemeClr val="tx1"/>
                </a:solidFill>
                <a:latin typeface="Times New Roman" pitchFamily="33" charset="0"/>
                <a:ea typeface="+mn-ea"/>
                <a:cs typeface="+mn-cs"/>
              </a:rPr>
              <a:t>example, the lower portion of Figure 2.4).</a:t>
            </a:r>
            <a:endParaRPr kumimoji="1" lang="en-US" sz="1200" kern="1200" baseline="0" dirty="0">
              <a:solidFill>
                <a:schemeClr val="tx1"/>
              </a:solidFill>
              <a:latin typeface="Times New Roman" pitchFamily="33" charset="0"/>
              <a:ea typeface="+mn-ea"/>
              <a:cs typeface="+mn-cs"/>
            </a:endParaRP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processing required for a single instruction is called an </a:t>
            </a:r>
            <a:r>
              <a:rPr kumimoji="1" lang="en-US" sz="1200" b="1" kern="1200" baseline="0" dirty="0">
                <a:solidFill>
                  <a:schemeClr val="tx1"/>
                </a:solidFill>
                <a:latin typeface="Times New Roman" pitchFamily="33" charset="0"/>
                <a:ea typeface="+mn-ea"/>
                <a:cs typeface="+mn-cs"/>
              </a:rPr>
              <a:t>instruction cycle.</a:t>
            </a:r>
          </a:p>
          <a:p>
            <a:r>
              <a:rPr kumimoji="1" lang="en-US" sz="1200" kern="1200" baseline="0" dirty="0">
                <a:solidFill>
                  <a:schemeClr val="tx1"/>
                </a:solidFill>
                <a:latin typeface="Times New Roman" pitchFamily="33" charset="0"/>
                <a:ea typeface="+mn-ea"/>
                <a:cs typeface="+mn-cs"/>
              </a:rPr>
              <a:t>Using the simplified two-step description given previously, the instruction cycle is</a:t>
            </a:r>
          </a:p>
          <a:p>
            <a:r>
              <a:rPr kumimoji="1" lang="en-US" sz="1200" kern="1200" baseline="0" dirty="0">
                <a:solidFill>
                  <a:schemeClr val="tx1"/>
                </a:solidFill>
                <a:latin typeface="Times New Roman" pitchFamily="33" charset="0"/>
                <a:ea typeface="+mn-ea"/>
                <a:cs typeface="+mn-cs"/>
              </a:rPr>
              <a:t>depicted in Figure 3.3. The two steps are referred to as the </a:t>
            </a:r>
            <a:r>
              <a:rPr kumimoji="1" lang="en-US" sz="1200" b="1" kern="1200" baseline="0" dirty="0">
                <a:solidFill>
                  <a:schemeClr val="tx1"/>
                </a:solidFill>
                <a:latin typeface="Times New Roman" pitchFamily="33" charset="0"/>
                <a:ea typeface="+mn-ea"/>
                <a:cs typeface="+mn-cs"/>
              </a:rPr>
              <a:t>fetch cycle </a:t>
            </a:r>
            <a:r>
              <a:rPr kumimoji="1" lang="en-US" sz="1200" b="0" kern="1200" baseline="0" dirty="0">
                <a:solidFill>
                  <a:schemeClr val="tx1"/>
                </a:solidFill>
                <a:latin typeface="Times New Roman" pitchFamily="33" charset="0"/>
                <a:ea typeface="+mn-ea"/>
                <a:cs typeface="+mn-cs"/>
              </a:rPr>
              <a:t>and the </a:t>
            </a:r>
            <a:r>
              <a:rPr kumimoji="1" lang="en-US" sz="1200" b="1" kern="1200" baseline="0" dirty="0">
                <a:solidFill>
                  <a:schemeClr val="tx1"/>
                </a:solidFill>
                <a:latin typeface="Times New Roman" pitchFamily="33" charset="0"/>
                <a:ea typeface="+mn-ea"/>
                <a:cs typeface="+mn-cs"/>
              </a:rPr>
              <a:t>execute</a:t>
            </a:r>
          </a:p>
          <a:p>
            <a:r>
              <a:rPr kumimoji="1" lang="en-US" sz="1200" b="1" kern="1200" baseline="0" dirty="0">
                <a:solidFill>
                  <a:schemeClr val="tx1"/>
                </a:solidFill>
                <a:latin typeface="Times New Roman" pitchFamily="33" charset="0"/>
                <a:ea typeface="+mn-ea"/>
                <a:cs typeface="+mn-cs"/>
              </a:rPr>
              <a:t>cycle. </a:t>
            </a:r>
            <a:r>
              <a:rPr kumimoji="1" lang="en-US" sz="1200" b="0" kern="1200" baseline="0" dirty="0">
                <a:solidFill>
                  <a:schemeClr val="tx1"/>
                </a:solidFill>
                <a:latin typeface="Times New Roman" pitchFamily="33" charset="0"/>
                <a:ea typeface="+mn-ea"/>
                <a:cs typeface="+mn-cs"/>
              </a:rPr>
              <a:t>Program execution halts only if the machine is turned off, some sort of unrecoverable</a:t>
            </a:r>
          </a:p>
          <a:p>
            <a:r>
              <a:rPr kumimoji="1" lang="en-US" sz="1200" kern="1200" baseline="0" dirty="0">
                <a:solidFill>
                  <a:schemeClr val="tx1"/>
                </a:solidFill>
                <a:latin typeface="Times New Roman" pitchFamily="33" charset="0"/>
                <a:ea typeface="+mn-ea"/>
                <a:cs typeface="+mn-cs"/>
              </a:rPr>
              <a:t>error occurs, or a program instruction that halts the computer is encountered.</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9483BA-5995-B74C-A3C4-0B5F68142E61}" type="slidenum">
              <a:rPr lang="en-US"/>
              <a:pPr/>
              <a:t>8</a:t>
            </a:fld>
            <a:endParaRPr lang="en-US" dirty="0"/>
          </a:p>
        </p:txBody>
      </p:sp>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p:txBody>
          <a:bodyPr/>
          <a:lstStyle/>
          <a:p>
            <a:r>
              <a:rPr kumimoji="1" lang="en-US" sz="1200" kern="1200" baseline="0" dirty="0">
                <a:solidFill>
                  <a:schemeClr val="tx1"/>
                </a:solidFill>
                <a:latin typeface="Times New Roman" pitchFamily="33" charset="0"/>
                <a:ea typeface="+mn-ea"/>
                <a:cs typeface="+mn-cs"/>
              </a:rPr>
              <a:t>At the beginning of each instruction cycle, the processor fetches an instruction</a:t>
            </a:r>
          </a:p>
          <a:p>
            <a:r>
              <a:rPr kumimoji="1" lang="en-US" sz="1200" kern="1200" baseline="0" dirty="0">
                <a:solidFill>
                  <a:schemeClr val="tx1"/>
                </a:solidFill>
                <a:latin typeface="Times New Roman" pitchFamily="33" charset="0"/>
                <a:ea typeface="+mn-ea"/>
                <a:cs typeface="+mn-cs"/>
              </a:rPr>
              <a:t>from memory. In a typical processor, a register called the program counter (PC)</a:t>
            </a:r>
          </a:p>
          <a:p>
            <a:r>
              <a:rPr kumimoji="1" lang="en-US" sz="1200" kern="1200" baseline="0" dirty="0">
                <a:solidFill>
                  <a:schemeClr val="tx1"/>
                </a:solidFill>
                <a:latin typeface="Times New Roman" pitchFamily="33" charset="0"/>
                <a:ea typeface="+mn-ea"/>
                <a:cs typeface="+mn-cs"/>
              </a:rPr>
              <a:t>holds the address of the instruction to be fetched next. Unless told otherwise, the</a:t>
            </a:r>
          </a:p>
          <a:p>
            <a:r>
              <a:rPr kumimoji="1" lang="en-US" sz="1200" kern="1200" baseline="0" dirty="0">
                <a:solidFill>
                  <a:schemeClr val="tx1"/>
                </a:solidFill>
                <a:latin typeface="Times New Roman" pitchFamily="33" charset="0"/>
                <a:ea typeface="+mn-ea"/>
                <a:cs typeface="+mn-cs"/>
              </a:rPr>
              <a:t>processor always increments the PC after each instruction fetch so that it will fetch</a:t>
            </a:r>
          </a:p>
          <a:p>
            <a:r>
              <a:rPr kumimoji="1" lang="en-US" sz="1200" kern="1200" baseline="0" dirty="0">
                <a:solidFill>
                  <a:schemeClr val="tx1"/>
                </a:solidFill>
                <a:latin typeface="Times New Roman" pitchFamily="33" charset="0"/>
                <a:ea typeface="+mn-ea"/>
                <a:cs typeface="+mn-cs"/>
              </a:rPr>
              <a:t>the next instruction in sequence (i.e., the instruction located at the next higher memory</a:t>
            </a:r>
          </a:p>
          <a:p>
            <a:r>
              <a:rPr kumimoji="1" lang="en-US" sz="1200" kern="1200" baseline="0" dirty="0">
                <a:solidFill>
                  <a:schemeClr val="tx1"/>
                </a:solidFill>
                <a:latin typeface="Times New Roman" pitchFamily="33" charset="0"/>
                <a:ea typeface="+mn-ea"/>
                <a:cs typeface="+mn-cs"/>
              </a:rPr>
              <a:t>address). So, for example, consider a computer in which each instruction occupies</a:t>
            </a:r>
          </a:p>
          <a:p>
            <a:r>
              <a:rPr kumimoji="1" lang="en-US" sz="1200" kern="1200" baseline="0" dirty="0">
                <a:solidFill>
                  <a:schemeClr val="tx1"/>
                </a:solidFill>
                <a:latin typeface="Times New Roman" pitchFamily="33" charset="0"/>
                <a:ea typeface="+mn-ea"/>
                <a:cs typeface="+mn-cs"/>
              </a:rPr>
              <a:t>one 16-bit word of memory. Assume that the program counter is set to memory</a:t>
            </a:r>
          </a:p>
          <a:p>
            <a:r>
              <a:rPr kumimoji="1" lang="en-US" sz="1200" kern="1200" baseline="0" dirty="0">
                <a:solidFill>
                  <a:schemeClr val="tx1"/>
                </a:solidFill>
                <a:latin typeface="Times New Roman" pitchFamily="33" charset="0"/>
                <a:ea typeface="+mn-ea"/>
                <a:cs typeface="+mn-cs"/>
              </a:rPr>
              <a:t>location 300, where the location address refers to a 16-bit word. The processor will</a:t>
            </a:r>
          </a:p>
          <a:p>
            <a:r>
              <a:rPr kumimoji="1" lang="en-US" sz="1200" kern="1200" baseline="0" dirty="0">
                <a:solidFill>
                  <a:schemeClr val="tx1"/>
                </a:solidFill>
                <a:latin typeface="Times New Roman" pitchFamily="33" charset="0"/>
                <a:ea typeface="+mn-ea"/>
                <a:cs typeface="+mn-cs"/>
              </a:rPr>
              <a:t>next fetch the instruction at location 300. On succeeding instruction cycles, it will</a:t>
            </a:r>
          </a:p>
          <a:p>
            <a:r>
              <a:rPr kumimoji="1" lang="en-US" sz="1200" kern="1200" baseline="0" dirty="0">
                <a:solidFill>
                  <a:schemeClr val="tx1"/>
                </a:solidFill>
                <a:latin typeface="Times New Roman" pitchFamily="33" charset="0"/>
                <a:ea typeface="+mn-ea"/>
                <a:cs typeface="+mn-cs"/>
              </a:rPr>
              <a:t>fetch instructions from locations 301, 302, 303, and so on. This sequence may be</a:t>
            </a:r>
          </a:p>
          <a:p>
            <a:r>
              <a:rPr kumimoji="1" lang="en-US" sz="1200" kern="1200" baseline="0" dirty="0">
                <a:solidFill>
                  <a:schemeClr val="tx1"/>
                </a:solidFill>
                <a:latin typeface="Times New Roman" pitchFamily="33" charset="0"/>
                <a:ea typeface="+mn-ea"/>
                <a:cs typeface="+mn-cs"/>
              </a:rPr>
              <a:t>altered, as explained presently.</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The fetched instruction is loaded into a register in the processor known as</a:t>
            </a:r>
          </a:p>
          <a:p>
            <a:r>
              <a:rPr kumimoji="1" lang="en-US" sz="1200" kern="1200" baseline="0" dirty="0">
                <a:solidFill>
                  <a:schemeClr val="tx1"/>
                </a:solidFill>
                <a:latin typeface="Times New Roman" pitchFamily="33" charset="0"/>
                <a:ea typeface="+mn-ea"/>
                <a:cs typeface="+mn-cs"/>
              </a:rPr>
              <a:t>the instruction register (IR). The instruction contains bits that specify the action</a:t>
            </a:r>
          </a:p>
          <a:p>
            <a:r>
              <a:rPr kumimoji="1" lang="en-US" sz="1200" kern="1200" baseline="0" dirty="0">
                <a:solidFill>
                  <a:schemeClr val="tx1"/>
                </a:solidFill>
                <a:latin typeface="Times New Roman" pitchFamily="33" charset="0"/>
                <a:ea typeface="+mn-ea"/>
                <a:cs typeface="+mn-cs"/>
              </a:rPr>
              <a:t>the processor is to take. The processor interprets the instruction and performs the</a:t>
            </a:r>
          </a:p>
          <a:p>
            <a:r>
              <a:rPr kumimoji="1" lang="en-US" sz="1200" kern="1200" baseline="0" dirty="0">
                <a:solidFill>
                  <a:schemeClr val="tx1"/>
                </a:solidFill>
                <a:latin typeface="Times New Roman" pitchFamily="33" charset="0"/>
                <a:ea typeface="+mn-ea"/>
                <a:cs typeface="+mn-cs"/>
              </a:rPr>
              <a:t>required action. </a:t>
            </a:r>
            <a:endParaRPr lang="en-GB" dirty="0"/>
          </a:p>
        </p:txBody>
      </p:sp>
      <p:sp>
        <p:nvSpPr>
          <p:cNvPr id="2" name="Footer Placeholder 1"/>
          <p:cNvSpPr>
            <a:spLocks noGrp="1"/>
          </p:cNvSpPr>
          <p:nvPr>
            <p:ph type="ftr" sz="quarter" idx="10"/>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kumimoji="1" lang="en-US" sz="1200" kern="1200" baseline="0" dirty="0">
                <a:solidFill>
                  <a:schemeClr val="tx1"/>
                </a:solidFill>
                <a:latin typeface="Times New Roman" pitchFamily="33" charset="0"/>
                <a:ea typeface="+mn-ea"/>
                <a:cs typeface="+mn-cs"/>
              </a:rPr>
              <a:t>In general, these actions fall into four categories:</a:t>
            </a:r>
          </a:p>
          <a:p>
            <a:endParaRPr kumimoji="1" lang="en-US" sz="1200" kern="1200" baseline="0" dirty="0">
              <a:solidFill>
                <a:schemeClr val="tx1"/>
              </a:solidFill>
              <a:latin typeface="Times New Roman" pitchFamily="33" charset="0"/>
              <a:ea typeface="+mn-ea"/>
              <a:cs typeface="+mn-cs"/>
            </a:endParaRPr>
          </a:p>
          <a:p>
            <a:r>
              <a:rPr kumimoji="1" lang="en-US" sz="1200" b="1" kern="1200" baseline="0" dirty="0">
                <a:solidFill>
                  <a:schemeClr val="tx1"/>
                </a:solidFill>
                <a:latin typeface="Times New Roman" pitchFamily="33" charset="0"/>
                <a:ea typeface="+mn-ea"/>
                <a:cs typeface="+mn-cs"/>
              </a:rPr>
              <a:t>Processor-memory: </a:t>
            </a:r>
            <a:r>
              <a:rPr kumimoji="1" lang="en-US" sz="1200" b="0" kern="1200" baseline="0" dirty="0">
                <a:solidFill>
                  <a:schemeClr val="tx1"/>
                </a:solidFill>
                <a:latin typeface="Times New Roman" pitchFamily="33" charset="0"/>
                <a:ea typeface="+mn-ea"/>
                <a:cs typeface="+mn-cs"/>
              </a:rPr>
              <a:t>Data may be transferred from processor to memory or</a:t>
            </a:r>
          </a:p>
          <a:p>
            <a:r>
              <a:rPr kumimoji="1" lang="en-US" sz="1200" kern="1200" baseline="0" dirty="0">
                <a:solidFill>
                  <a:schemeClr val="tx1"/>
                </a:solidFill>
                <a:latin typeface="Times New Roman" pitchFamily="33" charset="0"/>
                <a:ea typeface="+mn-ea"/>
                <a:cs typeface="+mn-cs"/>
              </a:rPr>
              <a:t>from memory to processor.</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Processor-I/O: </a:t>
            </a:r>
            <a:r>
              <a:rPr kumimoji="1" lang="en-US" sz="1200" b="0" kern="1200" baseline="0" dirty="0">
                <a:solidFill>
                  <a:schemeClr val="tx1"/>
                </a:solidFill>
                <a:latin typeface="Times New Roman" pitchFamily="33" charset="0"/>
                <a:ea typeface="+mn-ea"/>
                <a:cs typeface="+mn-cs"/>
              </a:rPr>
              <a:t>Data may be transferred to or from a peripheral device by</a:t>
            </a:r>
          </a:p>
          <a:p>
            <a:r>
              <a:rPr kumimoji="1" lang="en-US" sz="1200" kern="1200" baseline="0" dirty="0">
                <a:solidFill>
                  <a:schemeClr val="tx1"/>
                </a:solidFill>
                <a:latin typeface="Times New Roman" pitchFamily="33" charset="0"/>
                <a:ea typeface="+mn-ea"/>
                <a:cs typeface="+mn-cs"/>
              </a:rPr>
              <a:t>transferring between the processor and an I/O module.</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Data processing: </a:t>
            </a:r>
            <a:r>
              <a:rPr kumimoji="1" lang="en-US" sz="1200" b="0" kern="1200" baseline="0" dirty="0">
                <a:solidFill>
                  <a:schemeClr val="tx1"/>
                </a:solidFill>
                <a:latin typeface="Times New Roman" pitchFamily="33" charset="0"/>
                <a:ea typeface="+mn-ea"/>
                <a:cs typeface="+mn-cs"/>
              </a:rPr>
              <a:t>The processor may perform some arithmetic or logic operation</a:t>
            </a:r>
          </a:p>
          <a:p>
            <a:r>
              <a:rPr kumimoji="1" lang="en-US" sz="1200" kern="1200" baseline="0" dirty="0">
                <a:solidFill>
                  <a:schemeClr val="tx1"/>
                </a:solidFill>
                <a:latin typeface="Times New Roman" pitchFamily="33" charset="0"/>
                <a:ea typeface="+mn-ea"/>
                <a:cs typeface="+mn-cs"/>
              </a:rPr>
              <a:t>on data.</a:t>
            </a:r>
          </a:p>
          <a:p>
            <a:endParaRPr kumimoji="1" lang="en-US" sz="1200" kern="1200" baseline="0" dirty="0">
              <a:solidFill>
                <a:schemeClr val="tx1"/>
              </a:solidFill>
              <a:latin typeface="Times New Roman" pitchFamily="33" charset="0"/>
              <a:ea typeface="+mn-ea"/>
              <a:cs typeface="+mn-cs"/>
            </a:endParaRPr>
          </a:p>
          <a:p>
            <a:r>
              <a:rPr kumimoji="1" lang="en-US" sz="1200" kern="1200" baseline="0" dirty="0">
                <a:solidFill>
                  <a:schemeClr val="tx1"/>
                </a:solidFill>
                <a:latin typeface="Times New Roman" pitchFamily="33" charset="0"/>
                <a:ea typeface="+mn-ea"/>
                <a:cs typeface="+mn-cs"/>
              </a:rPr>
              <a:t>• </a:t>
            </a:r>
            <a:r>
              <a:rPr kumimoji="1" lang="en-US" sz="1200" b="1" kern="1200" baseline="0" dirty="0">
                <a:solidFill>
                  <a:schemeClr val="tx1"/>
                </a:solidFill>
                <a:latin typeface="Times New Roman" pitchFamily="33" charset="0"/>
                <a:ea typeface="+mn-ea"/>
                <a:cs typeface="+mn-cs"/>
              </a:rPr>
              <a:t>Control: </a:t>
            </a:r>
            <a:r>
              <a:rPr kumimoji="1" lang="en-US" sz="1200" b="0" kern="1200" baseline="0" dirty="0">
                <a:solidFill>
                  <a:schemeClr val="tx1"/>
                </a:solidFill>
                <a:latin typeface="Times New Roman" pitchFamily="33" charset="0"/>
                <a:ea typeface="+mn-ea"/>
                <a:cs typeface="+mn-cs"/>
              </a:rPr>
              <a:t>An instruction may specify that the sequence of execution be altered.</a:t>
            </a:r>
          </a:p>
          <a:p>
            <a:r>
              <a:rPr kumimoji="1" lang="en-US" sz="1200" kern="1200" baseline="0" dirty="0">
                <a:solidFill>
                  <a:schemeClr val="tx1"/>
                </a:solidFill>
                <a:latin typeface="Times New Roman" pitchFamily="33" charset="0"/>
                <a:ea typeface="+mn-ea"/>
                <a:cs typeface="+mn-cs"/>
              </a:rPr>
              <a:t>For example, the processor may fetch an instruction from location 149, which</a:t>
            </a:r>
          </a:p>
          <a:p>
            <a:r>
              <a:rPr kumimoji="1" lang="en-US" sz="1200" kern="1200" baseline="0" dirty="0">
                <a:solidFill>
                  <a:schemeClr val="tx1"/>
                </a:solidFill>
                <a:latin typeface="Times New Roman" pitchFamily="33" charset="0"/>
                <a:ea typeface="+mn-ea"/>
                <a:cs typeface="+mn-cs"/>
              </a:rPr>
              <a:t>specifies that the next instruction be from location 182. The processor will</a:t>
            </a:r>
          </a:p>
          <a:p>
            <a:r>
              <a:rPr kumimoji="1" lang="en-US" sz="1200" kern="1200" baseline="0" dirty="0">
                <a:solidFill>
                  <a:schemeClr val="tx1"/>
                </a:solidFill>
                <a:latin typeface="Times New Roman" pitchFamily="33" charset="0"/>
                <a:ea typeface="+mn-ea"/>
                <a:cs typeface="+mn-cs"/>
              </a:rPr>
              <a:t>remember this fact by setting the program counter to 182. Thus, on the next</a:t>
            </a:r>
          </a:p>
          <a:p>
            <a:r>
              <a:rPr kumimoji="1" lang="en-US" sz="1200" kern="1200" baseline="0" dirty="0">
                <a:solidFill>
                  <a:schemeClr val="tx1"/>
                </a:solidFill>
                <a:latin typeface="Times New Roman" pitchFamily="33" charset="0"/>
                <a:ea typeface="+mn-ea"/>
                <a:cs typeface="+mn-cs"/>
              </a:rPr>
              <a:t>fetch cycle, the instruction will be fetched from location 182 rather than 150.</a:t>
            </a:r>
            <a:endParaRPr lang="en-GB" dirty="0"/>
          </a:p>
          <a:p>
            <a:endParaRPr lang="en-US" dirty="0"/>
          </a:p>
          <a:p>
            <a:r>
              <a:rPr kumimoji="1" lang="en-US" sz="1200" kern="1200" baseline="0" dirty="0">
                <a:solidFill>
                  <a:schemeClr val="tx1"/>
                </a:solidFill>
                <a:latin typeface="Times New Roman" pitchFamily="33" charset="0"/>
                <a:ea typeface="+mn-ea"/>
                <a:cs typeface="+mn-cs"/>
              </a:rPr>
              <a:t>An instruction’s execution may involve a combination of these actions.</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9</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kumimoji="1" lang="en-US" sz="1200" kern="1200" baseline="0" dirty="0">
                <a:solidFill>
                  <a:schemeClr val="tx1"/>
                </a:solidFill>
                <a:latin typeface="Times New Roman" pitchFamily="33" charset="0"/>
                <a:ea typeface="+mn-ea"/>
                <a:cs typeface="+mn-cs"/>
              </a:rPr>
              <a:t>Consider a simple example using a hypothetical machine that includes the</a:t>
            </a:r>
          </a:p>
          <a:p>
            <a:r>
              <a:rPr kumimoji="1" lang="en-US" sz="1200" kern="1200" baseline="0" dirty="0">
                <a:solidFill>
                  <a:schemeClr val="tx1"/>
                </a:solidFill>
                <a:latin typeface="Times New Roman" pitchFamily="33" charset="0"/>
                <a:ea typeface="+mn-ea"/>
                <a:cs typeface="+mn-cs"/>
              </a:rPr>
              <a:t>characteristics listed in Figure 3.4. The processor contains a single data register,</a:t>
            </a:r>
          </a:p>
          <a:p>
            <a:r>
              <a:rPr kumimoji="1" lang="en-US" sz="1200" kern="1200" baseline="0" dirty="0">
                <a:solidFill>
                  <a:schemeClr val="tx1"/>
                </a:solidFill>
                <a:latin typeface="Times New Roman" pitchFamily="33" charset="0"/>
                <a:ea typeface="+mn-ea"/>
                <a:cs typeface="+mn-cs"/>
              </a:rPr>
              <a:t>called an accumulator (AC). Both instructions and data are 16 bits long. Thus, it is</a:t>
            </a:r>
          </a:p>
          <a:p>
            <a:r>
              <a:rPr kumimoji="1" lang="en-US" sz="1200" kern="1200" baseline="0" dirty="0">
                <a:solidFill>
                  <a:schemeClr val="tx1"/>
                </a:solidFill>
                <a:latin typeface="Times New Roman" pitchFamily="33" charset="0"/>
                <a:ea typeface="+mn-ea"/>
                <a:cs typeface="+mn-cs"/>
              </a:rPr>
              <a:t>convenient to organize memory using 16-bit words. The instruction format provides</a:t>
            </a:r>
          </a:p>
          <a:p>
            <a:r>
              <a:rPr kumimoji="1" lang="en-US" sz="1200" kern="1200" baseline="0" dirty="0">
                <a:solidFill>
                  <a:schemeClr val="tx1"/>
                </a:solidFill>
                <a:latin typeface="Times New Roman" pitchFamily="33" charset="0"/>
                <a:ea typeface="+mn-ea"/>
                <a:cs typeface="+mn-cs"/>
              </a:rPr>
              <a:t>4 bits for the opcode, so that there can be as many as 2</a:t>
            </a:r>
            <a:r>
              <a:rPr kumimoji="1" lang="en-US" sz="1200" kern="1200" baseline="30000" dirty="0">
                <a:solidFill>
                  <a:schemeClr val="tx1"/>
                </a:solidFill>
                <a:latin typeface="Times New Roman" pitchFamily="33" charset="0"/>
                <a:ea typeface="+mn-ea"/>
                <a:cs typeface="+mn-cs"/>
              </a:rPr>
              <a:t>4</a:t>
            </a:r>
            <a:r>
              <a:rPr kumimoji="1" lang="en-US" sz="1200" kern="1200" baseline="0" dirty="0">
                <a:solidFill>
                  <a:schemeClr val="tx1"/>
                </a:solidFill>
                <a:latin typeface="Times New Roman" pitchFamily="33" charset="0"/>
                <a:ea typeface="+mn-ea"/>
                <a:cs typeface="+mn-cs"/>
              </a:rPr>
              <a:t> = 16 different opcodes, and</a:t>
            </a:r>
          </a:p>
          <a:p>
            <a:r>
              <a:rPr kumimoji="1" lang="en-US" sz="1200" kern="1200" baseline="0" dirty="0">
                <a:solidFill>
                  <a:schemeClr val="tx1"/>
                </a:solidFill>
                <a:latin typeface="Times New Roman" pitchFamily="33" charset="0"/>
                <a:ea typeface="+mn-ea"/>
                <a:cs typeface="+mn-cs"/>
              </a:rPr>
              <a:t>up to 2</a:t>
            </a:r>
            <a:r>
              <a:rPr kumimoji="1" lang="en-US" sz="1200" kern="1200" baseline="30000" dirty="0">
                <a:solidFill>
                  <a:schemeClr val="tx1"/>
                </a:solidFill>
                <a:latin typeface="Times New Roman" pitchFamily="33" charset="0"/>
                <a:ea typeface="+mn-ea"/>
                <a:cs typeface="+mn-cs"/>
              </a:rPr>
              <a:t>12</a:t>
            </a:r>
            <a:r>
              <a:rPr kumimoji="1" lang="en-US" sz="1200" kern="1200" baseline="0" dirty="0">
                <a:solidFill>
                  <a:schemeClr val="tx1"/>
                </a:solidFill>
                <a:latin typeface="Times New Roman" pitchFamily="33" charset="0"/>
                <a:ea typeface="+mn-ea"/>
                <a:cs typeface="+mn-cs"/>
              </a:rPr>
              <a:t> = 4096 (4K) words of memory can be directly addressed.</a:t>
            </a:r>
            <a:endParaRPr lang="en-US" dirty="0"/>
          </a:p>
        </p:txBody>
      </p:sp>
      <p:sp>
        <p:nvSpPr>
          <p:cNvPr id="4" name="Slide Number Placeholder 3"/>
          <p:cNvSpPr>
            <a:spLocks noGrp="1"/>
          </p:cNvSpPr>
          <p:nvPr>
            <p:ph type="sldNum" sz="quarter" idx="10"/>
          </p:nvPr>
        </p:nvSpPr>
        <p:spPr/>
        <p:txBody>
          <a:bodyPr/>
          <a:lstStyle/>
          <a:p>
            <a:fld id="{5E8A5BC2-82F1-9743-89FF-AFC7C6D81D1B}" type="slidenum">
              <a:rPr lang="en-US" smtClean="0"/>
              <a:pPr/>
              <a:t>10</a:t>
            </a:fld>
            <a:endParaRPr lang="en-US" dirty="0"/>
          </a:p>
        </p:txBody>
      </p:sp>
      <p:sp>
        <p:nvSpPr>
          <p:cNvPr id="5" name="Footer Placeholder 4"/>
          <p:cNvSpPr>
            <a:spLocks noGrp="1"/>
          </p:cNvSpPr>
          <p:nvPr>
            <p:ph type="ftr" sz="quarter" idx="11"/>
          </p:nvPr>
        </p:nvSpPr>
        <p:spPr/>
        <p:txBody>
          <a:bodyPr/>
          <a:lstStyle/>
          <a:p>
            <a:r>
              <a:rPr lang="en-US"/>
              <a:t>© 2016 Pearson Education, Inc., Upper Saddle River, NJ. All rights reserved.</a:t>
            </a: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4" name="Shape 18"/>
          <p:cNvSpPr>
            <a:spLocks noChangeArrowheads="1"/>
          </p:cNvSpPr>
          <p:nvPr/>
        </p:nvSpPr>
        <p:spPr bwMode="auto">
          <a:xfrm>
            <a:off x="0" y="0"/>
            <a:ext cx="9144000" cy="3886200"/>
          </a:xfrm>
          <a:prstGeom prst="rect">
            <a:avLst/>
          </a:prstGeom>
          <a:solidFill>
            <a:srgbClr val="007FA3"/>
          </a:solidFill>
          <a:ln w="25400">
            <a:solidFill>
              <a:srgbClr val="007FA3"/>
            </a:solidFill>
            <a:round/>
            <a:headEnd/>
            <a:tailEnd/>
          </a:ln>
        </p:spPr>
        <p:txBody>
          <a:bodyPr lIns="91425" tIns="45700" rIns="91425" bIns="45700" anchor="ctr"/>
          <a:lstStyle>
            <a:lvl1pPr>
              <a:defRPr sz="2800">
                <a:solidFill>
                  <a:schemeClr val="tx1"/>
                </a:solidFill>
                <a:latin typeface="Times New Roman" panose="02020603050405020304" pitchFamily="18" charset="0"/>
                <a:ea typeface="ヒラギノ角ゴ Pro W3" pitchFamily="1" charset="-128"/>
              </a:defRPr>
            </a:lvl1pPr>
            <a:lvl2pPr marL="742950" indent="-285750">
              <a:defRPr sz="2800">
                <a:solidFill>
                  <a:schemeClr val="tx1"/>
                </a:solidFill>
                <a:latin typeface="Times New Roman" panose="02020603050405020304" pitchFamily="18" charset="0"/>
                <a:ea typeface="ヒラギノ角ゴ Pro W3" pitchFamily="1" charset="-128"/>
              </a:defRPr>
            </a:lvl2pPr>
            <a:lvl3pPr marL="1143000" indent="-228600">
              <a:defRPr sz="2800">
                <a:solidFill>
                  <a:schemeClr val="tx1"/>
                </a:solidFill>
                <a:latin typeface="Times New Roman" panose="02020603050405020304" pitchFamily="18" charset="0"/>
                <a:ea typeface="ヒラギノ角ゴ Pro W3" pitchFamily="1" charset="-128"/>
              </a:defRPr>
            </a:lvl3pPr>
            <a:lvl4pPr marL="1600200" indent="-228600">
              <a:defRPr sz="2800">
                <a:solidFill>
                  <a:schemeClr val="tx1"/>
                </a:solidFill>
                <a:latin typeface="Times New Roman" panose="02020603050405020304" pitchFamily="18" charset="0"/>
                <a:ea typeface="ヒラギノ角ゴ Pro W3" pitchFamily="1" charset="-128"/>
              </a:defRPr>
            </a:lvl4pPr>
            <a:lvl5pPr marL="2057400" indent="-228600">
              <a:defRPr sz="2800">
                <a:solidFill>
                  <a:schemeClr val="tx1"/>
                </a:solidFill>
                <a:latin typeface="Times New Roman" panose="02020603050405020304" pitchFamily="18" charset="0"/>
                <a:ea typeface="ヒラギノ角ゴ Pro W3" pitchFamily="1" charset="-128"/>
              </a:defRPr>
            </a:lvl5pPr>
            <a:lvl6pPr marL="25146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6pPr>
            <a:lvl7pPr marL="29718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7pPr>
            <a:lvl8pPr marL="34290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8pPr>
            <a:lvl9pPr marL="38862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FFFFFF"/>
              </a:solidFill>
              <a:effectLst/>
              <a:uLnTx/>
              <a:uFillTx/>
              <a:latin typeface="Arial" panose="020B0604020202020204" pitchFamily="34" charset="0"/>
              <a:ea typeface="ヒラギノ角ゴ Pro W3" pitchFamily="1" charset="-128"/>
              <a:cs typeface="Arial" panose="020B0604020202020204" pitchFamily="34" charset="0"/>
              <a:sym typeface="Arial" panose="020B0604020202020204" pitchFamily="34" charset="0"/>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5" name="Shape 21"/>
          <p:cNvSpPr txBox="1">
            <a:spLocks noGrp="1"/>
          </p:cNvSpPr>
          <p:nvPr>
            <p:ph type="ftr" idx="10"/>
          </p:nvPr>
        </p:nvSpPr>
        <p:spPr/>
        <p:txBody>
          <a:bodyPr/>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6" name="Shape 22"/>
          <p:cNvSpPr txBox="1">
            <a:spLocks noGrp="1"/>
          </p:cNvSpPr>
          <p:nvPr>
            <p:ph type="dt" idx="11"/>
          </p:nvPr>
        </p:nvSpPr>
        <p:spPr/>
        <p:txBody>
          <a:bodyPr/>
          <a:lstStyle>
            <a:lvl1pPr marL="0" marR="0" lvl="0" indent="0" algn="r" rtl="0">
              <a:spcBef>
                <a:spcPts val="0"/>
              </a:spcBef>
              <a:buNone/>
              <a:defRPr sz="9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7" name="Shape 23"/>
          <p:cNvSpPr txBox="1">
            <a:spLocks noGrp="1"/>
          </p:cNvSpPr>
          <p:nvPr>
            <p:ph type="sldNum" idx="12"/>
          </p:nvPr>
        </p:nvSpPr>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BE14EDEC-0104-4E70-9686-A570F422F167}"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3569208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6" name="Shape 26"/>
          <p:cNvSpPr txBox="1">
            <a:spLocks noGrp="1"/>
          </p:cNvSpPr>
          <p:nvPr>
            <p:ph type="body" idx="1"/>
          </p:nvPr>
        </p:nvSpPr>
        <p:spPr>
          <a:xfrm>
            <a:off x="457200" y="1600200"/>
            <a:ext cx="8229600" cy="4525963"/>
          </a:xfrm>
          <a:prstGeom prst="rect">
            <a:avLst/>
          </a:prstGeom>
          <a:noFill/>
          <a:ln>
            <a:noFill/>
          </a:ln>
        </p:spPr>
        <p:txBody>
          <a:bodyPr/>
          <a:lstStyle>
            <a:lvl1pPr marL="256032" marR="0" lvl="0" indent="-154432" algn="l" rtl="0">
              <a:spcBef>
                <a:spcPts val="1500"/>
              </a:spcBef>
              <a:buClr>
                <a:srgbClr val="007FA3"/>
              </a:buClr>
              <a:buSzPct val="100000"/>
              <a:buFont typeface="Arial"/>
              <a:buChar char="•"/>
              <a:defRPr sz="24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6"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F5A73AF7-22FE-4915-9687-D7E877768588}"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2592299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anchor="b"/>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6" name="Shape 42"/>
          <p:cNvSpPr txBox="1">
            <a:spLocks noGrp="1"/>
          </p:cNvSpPr>
          <p:nvPr>
            <p:ph type="ftr" idx="10"/>
          </p:nvPr>
        </p:nvSpPr>
        <p:spPr>
          <a:xfrm>
            <a:off x="93663" y="6165850"/>
            <a:ext cx="8596312" cy="234950"/>
          </a:xfrm>
        </p:spPr>
        <p:txBody>
          <a:bodyPr/>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7" name="Shape 43"/>
          <p:cNvSpPr txBox="1">
            <a:spLocks noGrp="1"/>
          </p:cNvSpPr>
          <p:nvPr>
            <p:ph type="dt" idx="11"/>
          </p:nvPr>
        </p:nvSpPr>
        <p:spPr/>
        <p:txBody>
          <a:bodyPr/>
          <a:lstStyle>
            <a:lvl1pPr marL="0" marR="0" lvl="0" indent="0" algn="r" rtl="0">
              <a:spcBef>
                <a:spcPts val="0"/>
              </a:spcBef>
              <a:buNone/>
              <a:defRPr sz="9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8" name="Shape 44"/>
          <p:cNvSpPr txBox="1">
            <a:spLocks noGrp="1"/>
          </p:cNvSpPr>
          <p:nvPr>
            <p:ph type="sldNum" idx="12"/>
          </p:nvPr>
        </p:nvSpPr>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33DA44F4-1B99-478F-9B55-2C5CC45829F7}"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3782307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earning Objectives">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49" name="Shape 49"/>
          <p:cNvSpPr txBox="1">
            <a:spLocks noGrp="1"/>
          </p:cNvSpPr>
          <p:nvPr>
            <p:ph type="body" idx="1"/>
          </p:nvPr>
        </p:nvSpPr>
        <p:spPr>
          <a:xfrm>
            <a:off x="457200" y="1600200"/>
            <a:ext cx="8229600" cy="4525963"/>
          </a:xfrm>
          <a:prstGeom prst="rect">
            <a:avLst/>
          </a:prstGeom>
          <a:noFill/>
          <a:ln>
            <a:noFill/>
          </a:ln>
        </p:spPr>
        <p:txBody>
          <a:bodyPr/>
          <a:lstStyle>
            <a:lvl1pPr marL="118871" marR="0" lvl="0" indent="-93471" algn="l" rtl="0">
              <a:spcBef>
                <a:spcPts val="1500"/>
              </a:spcBef>
              <a:buClr>
                <a:srgbClr val="007FA3"/>
              </a:buClr>
              <a:buSzPct val="25000"/>
              <a:buFont typeface="Arial"/>
              <a:buChar char="•"/>
              <a:defRPr sz="1600" b="0" i="0" u="none" strike="noStrike" cap="none">
                <a:solidFill>
                  <a:schemeClr val="dk1"/>
                </a:solidFill>
                <a:latin typeface="Arial"/>
                <a:ea typeface="Arial"/>
                <a:cs typeface="Arial"/>
                <a:sym typeface="Arial"/>
              </a:defRPr>
            </a:lvl1pPr>
            <a:lvl2pPr marL="569913" marR="0" lvl="1" indent="-188912"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6"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42E91456-BDEE-4569-92BC-96FB5C01DFEB}"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594433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anchor="b"/>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 name="Shape 56"/>
          <p:cNvSpPr txBox="1">
            <a:spLocks noGrp="1"/>
          </p:cNvSpPr>
          <p:nvPr>
            <p:ph type="ftr" idx="10"/>
          </p:nvPr>
        </p:nvSpPr>
        <p:spPr/>
        <p:txBody>
          <a:bodyPr/>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57"/>
          <p:cNvSpPr txBox="1">
            <a:spLocks noGrp="1"/>
          </p:cNvSpPr>
          <p:nvPr>
            <p:ph type="dt" idx="11"/>
          </p:nvPr>
        </p:nvSpPr>
        <p:spPr/>
        <p:txBody>
          <a:bodyPr/>
          <a:lstStyle>
            <a:lvl1pPr marL="0" marR="0" lvl="0" indent="0" algn="r" rtl="0">
              <a:spcBef>
                <a:spcPts val="0"/>
              </a:spcBef>
              <a:buNone/>
              <a:defRPr sz="9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000000"/>
              </a:solidFill>
              <a:effectLst/>
              <a:uLnTx/>
              <a:uFillTx/>
              <a:latin typeface="Arial"/>
              <a:cs typeface="Arial"/>
              <a:sym typeface="Arial"/>
            </a:endParaRPr>
          </a:p>
        </p:txBody>
      </p:sp>
      <p:sp>
        <p:nvSpPr>
          <p:cNvPr id="6" name="Shape 58"/>
          <p:cNvSpPr txBox="1">
            <a:spLocks noGrp="1"/>
          </p:cNvSpPr>
          <p:nvPr>
            <p:ph type="sldNum" idx="12"/>
          </p:nvPr>
        </p:nvSpPr>
        <p:spPr/>
        <p:txBody>
          <a:bodyPr/>
          <a:lstStyle>
            <a:lvl1pPr>
              <a:defRPr>
                <a:solidFill>
                  <a:srgbClr val="000000"/>
                </a:solidFill>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151861E3-90A7-42D4-9B7A-166EF1A614E7}" type="slidenum">
              <a:rPr kumimoji="0" lang="en-US" sz="900" b="0" i="0" u="none" strike="noStrike" kern="1200" cap="none" spc="0" normalizeH="0" baseline="0" noProof="0">
                <a:ln>
                  <a:noFill/>
                </a:ln>
                <a:solidFill>
                  <a:srgbClr val="000000"/>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547159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5"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6"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7"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846A8B40-492E-4426-BAAD-D80E9F063A91}"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18570265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5"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6"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FB951973-C68A-429F-AA58-4C1FE6BDA16A}"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432683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 name="Shape 12"/>
          <p:cNvSpPr txBox="1">
            <a:spLocks noGrp="1"/>
          </p:cNvSpPr>
          <p:nvPr>
            <p:ph type="ftr" idx="12"/>
          </p:nvPr>
        </p:nvSpPr>
        <p:spPr>
          <a:ln/>
        </p:spPr>
        <p:txBody>
          <a:bodyPr/>
          <a:lstStyle>
            <a:lvl1pPr>
              <a:defRPr/>
            </a:lvl1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4" name="Shape 13"/>
          <p:cNvSpPr txBox="1">
            <a:spLocks noGrp="1"/>
          </p:cNvSpPr>
          <p:nvPr>
            <p:ph type="dt" idx="13"/>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5" name="Shape 14"/>
          <p:cNvSpPr txBox="1">
            <a:spLocks noGrp="1"/>
          </p:cNvSpPr>
          <p:nvPr>
            <p:ph type="sldNum" idx="14"/>
          </p:nvPr>
        </p:nvSpPr>
        <p:spPr>
          <a:ln/>
        </p:spPr>
        <p:txBody>
          <a:bodyPr/>
          <a:lstStyle>
            <a:lvl1pPr>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D0F7696F-A32D-4889-8633-E1B7C5601BE7}"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379670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Shape 79"/>
        <p:cNvGrpSpPr/>
        <p:nvPr/>
      </p:nvGrpSpPr>
      <p:grpSpPr>
        <a:xfrm>
          <a:off x="0" y="0"/>
          <a:ext cx="0" cy="0"/>
          <a:chOff x="0" y="0"/>
          <a:chExt cx="0" cy="0"/>
        </a:xfrm>
      </p:grpSpPr>
      <p:sp>
        <p:nvSpPr>
          <p:cNvPr id="2" name="Shape 80"/>
          <p:cNvSpPr txBox="1">
            <a:spLocks noGrp="1"/>
          </p:cNvSpPr>
          <p:nvPr>
            <p:ph type="ftr" idx="10"/>
          </p:nvPr>
        </p:nvSpPr>
        <p:spPr/>
        <p:txBody>
          <a:bodyPr/>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3" name="Shape 81"/>
          <p:cNvSpPr txBox="1">
            <a:spLocks noGrp="1"/>
          </p:cNvSpPr>
          <p:nvPr>
            <p:ph type="dt" idx="11"/>
          </p:nvPr>
        </p:nvSpPr>
        <p:spPr/>
        <p:txBody>
          <a:bodyPr/>
          <a:lstStyle>
            <a:lvl1pPr marL="0" marR="0" lvl="0" indent="0" algn="r" rtl="0">
              <a:spcBef>
                <a:spcPts val="0"/>
              </a:spcBef>
              <a:buNone/>
              <a:defRPr sz="9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000000"/>
              </a:solidFill>
              <a:effectLst/>
              <a:uLnTx/>
              <a:uFillTx/>
              <a:latin typeface="Arial"/>
              <a:cs typeface="Arial"/>
              <a:sym typeface="Arial"/>
            </a:endParaRPr>
          </a:p>
        </p:txBody>
      </p:sp>
      <p:sp>
        <p:nvSpPr>
          <p:cNvPr id="4" name="Shape 82"/>
          <p:cNvSpPr txBox="1">
            <a:spLocks noGrp="1"/>
          </p:cNvSpPr>
          <p:nvPr>
            <p:ph type="sldNum" idx="12"/>
          </p:nvPr>
        </p:nvSpPr>
        <p:spPr/>
        <p:txBody>
          <a:bodyPr/>
          <a:lstStyle>
            <a:lvl1pPr>
              <a:defRPr>
                <a:solidFill>
                  <a:srgbClr val="000000"/>
                </a:solidFill>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7EEADC32-B7CB-4469-A186-251F1CAA23B8}" type="slidenum">
              <a:rPr kumimoji="0" lang="en-US" sz="900" b="0" i="0" u="none" strike="noStrike" kern="1200" cap="none" spc="0" normalizeH="0" baseline="0" noProof="0">
                <a:ln>
                  <a:noFill/>
                </a:ln>
                <a:solidFill>
                  <a:srgbClr val="000000"/>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1030038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Shape 10"/>
          <p:cNvSpPr txBox="1">
            <a:spLocks noGrp="1"/>
          </p:cNvSpPr>
          <p:nvPr>
            <p:ph type="title"/>
          </p:nvPr>
        </p:nvSpPr>
        <p:spPr bwMode="auto">
          <a:xfrm>
            <a:off x="457200" y="215900"/>
            <a:ext cx="8229600" cy="109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3075" name="Shape 11"/>
          <p:cNvSpPr txBox="1">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2" name="Shape 12"/>
          <p:cNvSpPr txBox="1">
            <a:spLocks noGrp="1"/>
          </p:cNvSpPr>
          <p:nvPr>
            <p:ph type="ftr" idx="11"/>
          </p:nvPr>
        </p:nvSpPr>
        <p:spPr>
          <a:xfrm>
            <a:off x="93663" y="6172200"/>
            <a:ext cx="8596312" cy="234950"/>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rgbClr val="000000"/>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l" defTabSz="914400" rtl="0" eaLnBrk="0" fontAlgn="base" latinLnBrk="0" hangingPunct="0">
              <a:lnSpc>
                <a:spcPct val="100000"/>
              </a:lnSpc>
              <a:spcBef>
                <a:spcPts val="0"/>
              </a:spcBef>
              <a:spcAft>
                <a:spcPct val="0"/>
              </a:spcAft>
              <a:buClrTx/>
              <a:buSzTx/>
              <a:buFontTx/>
              <a:buNone/>
              <a:tabLst/>
              <a:defRPr/>
            </a:pPr>
            <a:endParaRPr kumimoji="0" sz="1100" b="0" i="0" u="none" strike="noStrike" kern="1200" cap="none" spc="0" normalizeH="0" baseline="0" noProof="0">
              <a:ln>
                <a:noFill/>
              </a:ln>
              <a:solidFill>
                <a:srgbClr val="000000"/>
              </a:solidFill>
              <a:effectLst/>
              <a:uLnTx/>
              <a:uFillTx/>
              <a:latin typeface="Arial"/>
              <a:cs typeface="Arial"/>
              <a:sym typeface="Arial"/>
            </a:endParaRPr>
          </a:p>
        </p:txBody>
      </p:sp>
      <p:sp>
        <p:nvSpPr>
          <p:cNvPr id="13" name="Shape 13"/>
          <p:cNvSpPr txBox="1">
            <a:spLocks noGrp="1"/>
          </p:cNvSpPr>
          <p:nvPr>
            <p:ph type="dt" idx="10"/>
          </p:nvPr>
        </p:nvSpPr>
        <p:spPr>
          <a:xfrm>
            <a:off x="6335713" y="112713"/>
            <a:ext cx="2133600" cy="182562"/>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rgbClr val="FFFFFF"/>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pPr marL="0" marR="0" lvl="0" indent="0" algn="r" defTabSz="914400" rtl="0" eaLnBrk="0" fontAlgn="base" latinLnBrk="0" hangingPunct="0">
              <a:lnSpc>
                <a:spcPct val="100000"/>
              </a:lnSpc>
              <a:spcBef>
                <a:spcPts val="0"/>
              </a:spcBef>
              <a:spcAft>
                <a:spcPct val="0"/>
              </a:spcAft>
              <a:buClrTx/>
              <a:buSzTx/>
              <a:buFontTx/>
              <a:buNone/>
              <a:tabLst/>
              <a:defRPr/>
            </a:pPr>
            <a:endParaRPr kumimoji="0" sz="900" b="0" i="0" u="none" strike="noStrike" kern="1200" cap="none" spc="0" normalizeH="0" baseline="0" noProof="0">
              <a:ln>
                <a:noFill/>
              </a:ln>
              <a:solidFill>
                <a:srgbClr val="FFFFFF"/>
              </a:solidFill>
              <a:effectLst/>
              <a:uLnTx/>
              <a:uFillTx/>
              <a:latin typeface="Arial"/>
              <a:cs typeface="Arial"/>
              <a:sym typeface="Arial"/>
            </a:endParaRPr>
          </a:p>
        </p:txBody>
      </p:sp>
      <p:sp>
        <p:nvSpPr>
          <p:cNvPr id="14" name="Shape 14"/>
          <p:cNvSpPr txBox="1">
            <a:spLocks noGrp="1"/>
          </p:cNvSpPr>
          <p:nvPr>
            <p:ph type="sldNum" idx="12"/>
          </p:nvPr>
        </p:nvSpPr>
        <p:spPr>
          <a:xfrm>
            <a:off x="8469313" y="112713"/>
            <a:ext cx="552450" cy="182562"/>
          </a:xfrm>
          <a:prstGeom prst="rect">
            <a:avLst/>
          </a:prstGeom>
          <a:noFill/>
          <a:ln>
            <a:noFill/>
          </a:ln>
        </p:spPr>
        <p:txBody>
          <a:bodyPr lIns="91425" tIns="45700" rIns="91425" bIns="45700" anchor="ctr" anchorCtr="0">
            <a:noAutofit/>
          </a:bodyPr>
          <a:lstStyle>
            <a:lvl1pPr algn="r">
              <a:spcBef>
                <a:spcPts val="0"/>
              </a:spcBef>
              <a:buSzPct val="25000"/>
              <a:defRPr sz="900">
                <a:solidFill>
                  <a:srgbClr val="FFFFFF"/>
                </a:solidFill>
                <a:latin typeface="Arial"/>
                <a:ea typeface="Arial"/>
                <a:cs typeface="Arial"/>
                <a:sym typeface="Arial"/>
              </a:defRPr>
            </a:lvl1pPr>
          </a:lstStyle>
          <a:p>
            <a:pPr marL="0" marR="0" lvl="0" indent="0" algn="r" defTabSz="914400" rtl="0" eaLnBrk="0" fontAlgn="base" latinLnBrk="0" hangingPunct="0">
              <a:lnSpc>
                <a:spcPct val="100000"/>
              </a:lnSpc>
              <a:spcBef>
                <a:spcPts val="0"/>
              </a:spcBef>
              <a:spcAft>
                <a:spcPct val="0"/>
              </a:spcAft>
              <a:buClrTx/>
              <a:buSzPct val="25000"/>
              <a:buFontTx/>
              <a:buNone/>
              <a:tabLst/>
              <a:defRPr/>
            </a:pPr>
            <a:fld id="{0B369858-E052-47C5-B392-6B9F20183AE0}" type="slidenum">
              <a:rPr kumimoji="0" lang="en-US" sz="900" b="0" i="0" u="none" strike="noStrike" kern="1200" cap="none" spc="0" normalizeH="0" baseline="0" noProof="0">
                <a:ln>
                  <a:noFill/>
                </a:ln>
                <a:solidFill>
                  <a:srgbClr val="FFFFFF"/>
                </a:solidFill>
                <a:effectLst/>
                <a:uLnTx/>
                <a:uFillTx/>
                <a:latin typeface="Arial"/>
                <a:cs typeface="Arial"/>
                <a:sym typeface="Arial"/>
              </a:rPr>
              <a:pPr marL="0" marR="0" lvl="0" indent="0" algn="r" defTabSz="914400" rtl="0" eaLnBrk="0" fontAlgn="base" latinLnBrk="0" hangingPunct="0">
                <a:lnSpc>
                  <a:spcPct val="100000"/>
                </a:lnSpc>
                <a:spcBef>
                  <a:spcPts val="0"/>
                </a:spcBef>
                <a:spcAft>
                  <a:spcPct val="0"/>
                </a:spcAft>
                <a:buClrTx/>
                <a:buSzPct val="25000"/>
                <a:buFontTx/>
                <a:buNone/>
                <a:tabLst/>
                <a:defRPr/>
              </a:pPr>
              <a:t>‹#›</a:t>
            </a:fld>
            <a:endParaRPr kumimoji="0" lang="en-US" sz="900" b="0" i="0" u="none" strike="noStrike" kern="1200" cap="none" spc="0" normalizeH="0" baseline="0" noProof="0">
              <a:ln>
                <a:noFill/>
              </a:ln>
              <a:solidFill>
                <a:srgbClr val="FFFFFF"/>
              </a:solidFill>
              <a:effectLst/>
              <a:uLnTx/>
              <a:uFillTx/>
              <a:latin typeface="Arial"/>
              <a:cs typeface="Arial"/>
              <a:sym typeface="Arial"/>
            </a:endParaRPr>
          </a:p>
        </p:txBody>
      </p:sp>
      <p:pic>
        <p:nvPicPr>
          <p:cNvPr id="3079" name="Shape 15" descr="Pearson Logo"/>
          <p:cNvPicPr preferRelativeResize="0">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44500" y="6429375"/>
            <a:ext cx="917575"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Shape 16"/>
          <p:cNvSpPr txBox="1">
            <a:spLocks noChangeArrowheads="1"/>
          </p:cNvSpPr>
          <p:nvPr userDrawn="1"/>
        </p:nvSpPr>
        <p:spPr bwMode="auto">
          <a:xfrm>
            <a:off x="1600200" y="6429375"/>
            <a:ext cx="716280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45700" rIns="91425" bIns="45700"/>
          <a:lstStyle>
            <a:lvl1pPr>
              <a:defRPr sz="2800">
                <a:solidFill>
                  <a:schemeClr val="tx1"/>
                </a:solidFill>
                <a:latin typeface="Times New Roman" panose="02020603050405020304" pitchFamily="18" charset="0"/>
                <a:ea typeface="ヒラギノ角ゴ Pro W3" pitchFamily="1" charset="-128"/>
              </a:defRPr>
            </a:lvl1pPr>
            <a:lvl2pPr marL="742950" indent="-285750">
              <a:defRPr sz="2800">
                <a:solidFill>
                  <a:schemeClr val="tx1"/>
                </a:solidFill>
                <a:latin typeface="Times New Roman" panose="02020603050405020304" pitchFamily="18" charset="0"/>
                <a:ea typeface="ヒラギノ角ゴ Pro W3" pitchFamily="1" charset="-128"/>
              </a:defRPr>
            </a:lvl2pPr>
            <a:lvl3pPr marL="1143000" indent="-228600">
              <a:defRPr sz="2800">
                <a:solidFill>
                  <a:schemeClr val="tx1"/>
                </a:solidFill>
                <a:latin typeface="Times New Roman" panose="02020603050405020304" pitchFamily="18" charset="0"/>
                <a:ea typeface="ヒラギノ角ゴ Pro W3" pitchFamily="1" charset="-128"/>
              </a:defRPr>
            </a:lvl3pPr>
            <a:lvl4pPr marL="1600200" indent="-228600">
              <a:defRPr sz="2800">
                <a:solidFill>
                  <a:schemeClr val="tx1"/>
                </a:solidFill>
                <a:latin typeface="Times New Roman" panose="02020603050405020304" pitchFamily="18" charset="0"/>
                <a:ea typeface="ヒラギノ角ゴ Pro W3" pitchFamily="1" charset="-128"/>
              </a:defRPr>
            </a:lvl4pPr>
            <a:lvl5pPr marL="2057400" indent="-228600">
              <a:defRPr sz="2800">
                <a:solidFill>
                  <a:schemeClr val="tx1"/>
                </a:solidFill>
                <a:latin typeface="Times New Roman" panose="02020603050405020304" pitchFamily="18" charset="0"/>
                <a:ea typeface="ヒラギノ角ゴ Pro W3" pitchFamily="1" charset="-128"/>
              </a:defRPr>
            </a:lvl5pPr>
            <a:lvl6pPr marL="25146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6pPr>
            <a:lvl7pPr marL="29718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7pPr>
            <a:lvl8pPr marL="34290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8pPr>
            <a:lvl9pPr marL="3886200" indent="-228600" eaLnBrk="0" fontAlgn="base" hangingPunct="0">
              <a:spcBef>
                <a:spcPct val="0"/>
              </a:spcBef>
              <a:spcAft>
                <a:spcPct val="0"/>
              </a:spcAft>
              <a:defRPr sz="2800">
                <a:solidFill>
                  <a:schemeClr val="tx1"/>
                </a:solidFill>
                <a:latin typeface="Times New Roman" panose="02020603050405020304" pitchFamily="18" charset="0"/>
                <a:ea typeface="ヒラギノ角ゴ Pro W3" pitchFamily="1" charset="-128"/>
              </a:defRPr>
            </a:lvl9pPr>
          </a:lstStyle>
          <a:p>
            <a:pPr marL="0" marR="0" indent="0" algn="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2022 Pearson Education, Ltd. All Rights Reserved</a:t>
            </a:r>
          </a:p>
        </p:txBody>
      </p:sp>
    </p:spTree>
    <p:extLst>
      <p:ext uri="{BB962C8B-B14F-4D97-AF65-F5344CB8AC3E}">
        <p14:creationId xmlns:p14="http://schemas.microsoft.com/office/powerpoint/2010/main" val="366972060"/>
      </p:ext>
    </p:extLst>
  </p:cSld>
  <p:clrMap bg1="lt1" tx1="dk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Lst>
  <p:hf sldNum="0"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4572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9144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3716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8288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4.xml"/><Relationship Id="rId1" Type="http://schemas.openxmlformats.org/officeDocument/2006/relationships/slideLayout" Target="../slideLayouts/slideLayout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txBox="1">
            <a:spLocks noGrp="1"/>
          </p:cNvSpPr>
          <p:nvPr>
            <p:ph type="title"/>
          </p:nvPr>
        </p:nvSpPr>
        <p:spPr>
          <a:xfrm>
            <a:off x="457200" y="215899"/>
            <a:ext cx="8229600" cy="1224973"/>
          </a:xfrm>
        </p:spPr>
        <p:txBody>
          <a:bodyPr/>
          <a:lstStyle/>
          <a:p>
            <a:pPr>
              <a:spcBef>
                <a:spcPct val="0"/>
              </a:spcBef>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Computer Organization and Architecture</a:t>
            </a:r>
            <a:br>
              <a:rPr lang="en-US" altLang="en-US" dirty="0">
                <a:latin typeface="Times New Roman" panose="02020603050405020304" pitchFamily="18" charset="0"/>
                <a:cs typeface="Times New Roman" panose="02020603050405020304" pitchFamily="18" charset="0"/>
                <a:sym typeface="Times New Roman" panose="02020603050405020304" pitchFamily="18" charset="0"/>
              </a:rPr>
            </a:br>
            <a:r>
              <a:rPr lang="en-US" altLang="en-US" sz="2600" dirty="0">
                <a:latin typeface="Times New Roman" panose="02020603050405020304" pitchFamily="18" charset="0"/>
                <a:cs typeface="Times New Roman" panose="02020603050405020304" pitchFamily="18" charset="0"/>
                <a:sym typeface="Times New Roman" panose="02020603050405020304" pitchFamily="18" charset="0"/>
              </a:rPr>
              <a:t>Designing for Performance</a:t>
            </a:r>
            <a:endParaRPr lang="en-IN" altLang="en-US" sz="2600" dirty="0">
              <a:latin typeface="Times New Roman" panose="02020603050405020304" pitchFamily="18" charset="0"/>
              <a:cs typeface="Times New Roman" panose="02020603050405020304" pitchFamily="18" charset="0"/>
              <a:sym typeface="Times New Roman" panose="02020603050405020304" pitchFamily="18" charset="0"/>
            </a:endParaRPr>
          </a:p>
        </p:txBody>
      </p:sp>
      <p:sp>
        <p:nvSpPr>
          <p:cNvPr id="13315" name="Text Placeholder 2"/>
          <p:cNvSpPr txBox="1">
            <a:spLocks noGrp="1"/>
          </p:cNvSpPr>
          <p:nvPr>
            <p:ph type="body" idx="1"/>
          </p:nvPr>
        </p:nvSpPr>
        <p:spPr>
          <a:xfrm>
            <a:off x="457200" y="1268559"/>
            <a:ext cx="8229600" cy="479425"/>
          </a:xfrm>
        </p:spPr>
        <p:txBody>
          <a:bodyPr/>
          <a:lstStyle/>
          <a:p>
            <a:pPr>
              <a:spcBef>
                <a:spcPct val="0"/>
              </a:spcBef>
              <a:buFontTx/>
              <a:buNone/>
            </a:pPr>
            <a:r>
              <a:rPr lang="en-IN" altLang="en-US" dirty="0">
                <a:latin typeface="Arial" panose="020B0604020202020204" pitchFamily="34" charset="0"/>
                <a:cs typeface="Arial" panose="020B0604020202020204" pitchFamily="34" charset="0"/>
                <a:sym typeface="Arial" panose="020B0604020202020204" pitchFamily="34" charset="0"/>
              </a:rPr>
              <a:t>11</a:t>
            </a:r>
            <a:r>
              <a:rPr lang="en-IN" altLang="en-US" baseline="30000" dirty="0">
                <a:latin typeface="Arial" panose="020B0604020202020204" pitchFamily="34" charset="0"/>
                <a:cs typeface="Arial" panose="020B0604020202020204" pitchFamily="34" charset="0"/>
                <a:sym typeface="Arial" panose="020B0604020202020204" pitchFamily="34" charset="0"/>
              </a:rPr>
              <a:t>th</a:t>
            </a:r>
            <a:r>
              <a:rPr lang="en-IN" altLang="en-US" dirty="0">
                <a:latin typeface="Arial" panose="020B0604020202020204" pitchFamily="34" charset="0"/>
                <a:cs typeface="Arial" panose="020B0604020202020204" pitchFamily="34" charset="0"/>
                <a:sym typeface="Arial" panose="020B0604020202020204" pitchFamily="34" charset="0"/>
              </a:rPr>
              <a:t> Edition, Global Edition</a:t>
            </a:r>
          </a:p>
        </p:txBody>
      </p:sp>
      <p:sp>
        <p:nvSpPr>
          <p:cNvPr id="13316" name="Text Placeholder 3"/>
          <p:cNvSpPr txBox="1">
            <a:spLocks noGrp="1"/>
          </p:cNvSpPr>
          <p:nvPr>
            <p:ph type="body" idx="2"/>
          </p:nvPr>
        </p:nvSpPr>
        <p:spPr>
          <a:xfrm>
            <a:off x="5029200" y="1600200"/>
            <a:ext cx="3657600" cy="1600200"/>
          </a:xfrm>
        </p:spPr>
        <p:txBody>
          <a:bodyPr/>
          <a:lstStyle/>
          <a:p>
            <a:pPr>
              <a:spcBef>
                <a:spcPct val="0"/>
              </a:spcBef>
              <a:buFontTx/>
              <a:buNone/>
            </a:pPr>
            <a:r>
              <a:rPr lang="en-IN" altLang="en-US" dirty="0">
                <a:solidFill>
                  <a:srgbClr val="000000"/>
                </a:solidFill>
                <a:latin typeface="Arial" panose="020B0604020202020204" pitchFamily="34" charset="0"/>
                <a:cs typeface="Arial" panose="020B0604020202020204" pitchFamily="34" charset="0"/>
                <a:sym typeface="Arial" panose="020B0604020202020204" pitchFamily="34" charset="0"/>
              </a:rPr>
              <a:t>Chapter 3</a:t>
            </a:r>
          </a:p>
        </p:txBody>
      </p:sp>
      <p:sp>
        <p:nvSpPr>
          <p:cNvPr id="13317" name="Text Placeholder 4"/>
          <p:cNvSpPr txBox="1">
            <a:spLocks noGrp="1"/>
          </p:cNvSpPr>
          <p:nvPr>
            <p:ph type="body" idx="3"/>
          </p:nvPr>
        </p:nvSpPr>
        <p:spPr/>
        <p:txBody>
          <a:bodyPr/>
          <a:lstStyle/>
          <a:p>
            <a:pPr>
              <a:spcBef>
                <a:spcPct val="0"/>
              </a:spcBef>
            </a:pPr>
            <a:r>
              <a:rPr lang="en-US" altLang="en-US" dirty="0">
                <a:solidFill>
                  <a:srgbClr val="000000"/>
                </a:solidFill>
                <a:latin typeface="Arial" panose="020B0604020202020204" pitchFamily="34" charset="0"/>
                <a:cs typeface="Arial" panose="020B0604020202020204" pitchFamily="34" charset="0"/>
                <a:sym typeface="Arial" panose="020B0604020202020204" pitchFamily="34" charset="0"/>
              </a:rPr>
              <a:t>A Top-Level View of Computer Function and Interconnection</a:t>
            </a:r>
          </a:p>
        </p:txBody>
      </p:sp>
      <p:pic>
        <p:nvPicPr>
          <p:cNvPr id="8" name="Picture 7" descr="Diagram&#10;&#10;Description automatically generated">
            <a:extLst>
              <a:ext uri="{FF2B5EF4-FFF2-40B4-BE49-F238E27FC236}">
                <a16:creationId xmlns:a16="http://schemas.microsoft.com/office/drawing/2014/main" id="{407E6560-E85D-4545-99D4-13061852DF57}"/>
              </a:ext>
            </a:extLst>
          </p:cNvPr>
          <p:cNvPicPr>
            <a:picLocks noChangeAspect="1"/>
          </p:cNvPicPr>
          <p:nvPr/>
        </p:nvPicPr>
        <p:blipFill>
          <a:blip r:embed="rId2"/>
          <a:stretch>
            <a:fillRect/>
          </a:stretch>
        </p:blipFill>
        <p:spPr>
          <a:xfrm>
            <a:off x="591090" y="1727537"/>
            <a:ext cx="3524827" cy="4402049"/>
          </a:xfrm>
          <a:prstGeom prst="rect">
            <a:avLst/>
          </a:prstGeom>
        </p:spPr>
      </p:pic>
    </p:spTree>
    <p:extLst>
      <p:ext uri="{BB962C8B-B14F-4D97-AF65-F5344CB8AC3E}">
        <p14:creationId xmlns:p14="http://schemas.microsoft.com/office/powerpoint/2010/main" val="12805646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art A is labeled, Instruction format. The instruction format contains an O P code and an address. The O P code is made of 4 bits ranging from 0 to 3. The address contains 12 bits ranging from 4 to 15. Part B is labeled, Integer format. Integer format contains a sign made of a single bit, 0, and a magnitude made of 16 bits ranging from 1 to 15. Part C is labeled, Internal C P U registers. The program counter, or P C, equals the Address of instruction. The instruction register, or I R equals the instruction being executed. The accumulator, or A C equals temporary storage. Part D is labeled, Partial list of o p codes. 0 0 0 1 equals Load A C from memory, 0 0 1 0 equals store A C to memory, 0 1 0 1 equals add to A C from memory." title="A diagram illustrates the attributes of a hypothetical machine."/>
          <p:cNvPicPr>
            <a:picLocks noChangeAspect="1"/>
          </p:cNvPicPr>
          <p:nvPr/>
        </p:nvPicPr>
        <p:blipFill rotWithShape="1">
          <a:blip r:embed="rId3">
            <a:extLst>
              <a:ext uri="{28A0092B-C50C-407E-A947-70E740481C1C}">
                <a14:useLocalDpi xmlns:a14="http://schemas.microsoft.com/office/drawing/2010/main" val="0"/>
              </a:ext>
            </a:extLst>
          </a:blip>
          <a:srcRect t="6397" b="29967"/>
          <a:stretch/>
        </p:blipFill>
        <p:spPr>
          <a:xfrm>
            <a:off x="1907704" y="205048"/>
            <a:ext cx="7547364" cy="6215478"/>
          </a:xfrm>
          <a:prstGeom prst="rect">
            <a:avLst/>
          </a:prstGeom>
        </p:spPr>
      </p:pic>
      <p:sp>
        <p:nvSpPr>
          <p:cNvPr id="3" name="Title 2">
            <a:extLst>
              <a:ext uri="{FF2B5EF4-FFF2-40B4-BE49-F238E27FC236}">
                <a16:creationId xmlns:a16="http://schemas.microsoft.com/office/drawing/2014/main" id="{D0EBBB09-426A-4B9C-899A-767E28330C3A}"/>
              </a:ext>
            </a:extLst>
          </p:cNvPr>
          <p:cNvSpPr>
            <a:spLocks noGrp="1"/>
          </p:cNvSpPr>
          <p:nvPr>
            <p:ph type="title"/>
          </p:nvPr>
        </p:nvSpPr>
        <p:spPr/>
        <p:txBody>
          <a:bodyPr/>
          <a:lstStyle/>
          <a:p>
            <a:r>
              <a:rPr lang="en-US" dirty="0"/>
              <a:t>Figure 3.4</a:t>
            </a:r>
          </a:p>
        </p:txBody>
      </p:sp>
    </p:spTree>
  </p:cSld>
  <p:clrMapOvr>
    <a:masterClrMapping/>
  </p:clrMapOvr>
  <p:transition spd="med">
    <p:diamon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5.pdf"/>
          <p:cNvPicPr>
            <a:picLocks noChangeAspect="1"/>
          </p:cNvPicPr>
          <p:nvPr/>
        </p:nvPicPr>
        <p:blipFill rotWithShape="1">
          <a:blip r:embed="rId3">
            <a:extLst>
              <a:ext uri="{28A0092B-C50C-407E-A947-70E740481C1C}">
                <a14:useLocalDpi xmlns:a14="http://schemas.microsoft.com/office/drawing/2010/main" val="0"/>
              </a:ext>
            </a:extLst>
          </a:blip>
          <a:srcRect t="10605" b="18856"/>
          <a:stretch/>
        </p:blipFill>
        <p:spPr>
          <a:xfrm>
            <a:off x="1835696" y="-243408"/>
            <a:ext cx="7642975" cy="6976920"/>
          </a:xfrm>
          <a:prstGeom prst="rect">
            <a:avLst/>
          </a:prstGeom>
        </p:spPr>
      </p:pic>
      <p:sp>
        <p:nvSpPr>
          <p:cNvPr id="2" name="Title 1">
            <a:extLst>
              <a:ext uri="{FF2B5EF4-FFF2-40B4-BE49-F238E27FC236}">
                <a16:creationId xmlns:a16="http://schemas.microsoft.com/office/drawing/2014/main" id="{93DEDC75-1500-4B7E-9B3C-3BA9700B4193}"/>
              </a:ext>
            </a:extLst>
          </p:cNvPr>
          <p:cNvSpPr>
            <a:spLocks noGrp="1"/>
          </p:cNvSpPr>
          <p:nvPr>
            <p:ph type="title"/>
          </p:nvPr>
        </p:nvSpPr>
        <p:spPr/>
        <p:txBody>
          <a:bodyPr/>
          <a:lstStyle/>
          <a:p>
            <a:r>
              <a:rPr lang="en-US" dirty="0"/>
              <a:t>Figure 3.5</a:t>
            </a:r>
          </a:p>
        </p:txBody>
      </p:sp>
    </p:spTree>
  </p:cSld>
  <p:clrMapOvr>
    <a:masterClrMapping/>
  </p:clrMapOvr>
  <p:transition spd="med">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fetch instruction leads to the instruction, operation decoding. Instruction operation decoding leads to Operand address calculation. Operand address calculation leads to operation fetch. In the case of multiple operands, operation fetch leads back to operand address calculation. Operand fetch leads to data operation. Data operation leads to Operand address calculation. Operand address calculation leads to Operand store. In the case of multiple results, operand address store leads back to operand address calculation. Operand store also leads back to operand address calculation in the case of a return for string or vector data, and instruction address calculation in the case of instruction complete, fetch next instruction." title="An illustration provides a detailed description of an instruction cycle."/>
          <p:cNvPicPr>
            <a:picLocks noChangeAspect="1"/>
          </p:cNvPicPr>
          <p:nvPr/>
        </p:nvPicPr>
        <p:blipFill rotWithShape="1">
          <a:blip r:embed="rId3">
            <a:extLst>
              <a:ext uri="{28A0092B-C50C-407E-A947-70E740481C1C}">
                <a14:useLocalDpi xmlns:a14="http://schemas.microsoft.com/office/drawing/2010/main" val="0"/>
              </a:ext>
            </a:extLst>
          </a:blip>
          <a:srcRect t="22054" b="24242"/>
          <a:stretch/>
        </p:blipFill>
        <p:spPr>
          <a:xfrm>
            <a:off x="29245" y="476672"/>
            <a:ext cx="9085510" cy="6179982"/>
          </a:xfrm>
          <a:prstGeom prst="rect">
            <a:avLst/>
          </a:prstGeom>
        </p:spPr>
      </p:pic>
      <p:sp>
        <p:nvSpPr>
          <p:cNvPr id="2" name="Title 1">
            <a:extLst>
              <a:ext uri="{FF2B5EF4-FFF2-40B4-BE49-F238E27FC236}">
                <a16:creationId xmlns:a16="http://schemas.microsoft.com/office/drawing/2014/main" id="{C1DDB3CB-FD1E-482F-9C74-13664FB495C8}"/>
              </a:ext>
            </a:extLst>
          </p:cNvPr>
          <p:cNvSpPr>
            <a:spLocks noGrp="1"/>
          </p:cNvSpPr>
          <p:nvPr>
            <p:ph type="title"/>
          </p:nvPr>
        </p:nvSpPr>
        <p:spPr>
          <a:xfrm>
            <a:off x="457200" y="166695"/>
            <a:ext cx="8229600" cy="619954"/>
          </a:xfrm>
        </p:spPr>
        <p:txBody>
          <a:bodyPr/>
          <a:lstStyle/>
          <a:p>
            <a:r>
              <a:rPr lang="en-US" dirty="0"/>
              <a:t>Figure 3.6</a:t>
            </a:r>
          </a:p>
        </p:txBody>
      </p:sp>
    </p:spTree>
  </p:cSld>
  <p:clrMapOvr>
    <a:masterClrMapping/>
  </p:clrMapOvr>
  <p:transition>
    <p:zo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457200" y="215371"/>
            <a:ext cx="8229600" cy="1097279"/>
          </a:xfrm>
        </p:spPr>
        <p:txBody>
          <a:bodyPr/>
          <a:lstStyle/>
          <a:p>
            <a:r>
              <a:rPr lang="en-US" dirty="0"/>
              <a:t>Table 3.1  Classes of Interrupts</a:t>
            </a:r>
          </a:p>
        </p:txBody>
      </p:sp>
      <p:graphicFrame>
        <p:nvGraphicFramePr>
          <p:cNvPr id="4" name="Table 3" descr="The table contains the following information. 1. Program. Generated by some condition that occurs as a result of an instruction execution, such as arithmetic overflow, division by zero, attempt to execute an illegal machine instruction, or reference outside a user’s allowed memory space. 2. Timer. Generated by a timer within the processor. This allows the operating system to perform certain functions on a regular basis. 3. I O. Generated by an I O controller, to signal normal completion of an operation, request service from the processor, or to signal a variety of error conditions. 4. Hardware Failure. Generated by a failure such as power failure of memory parity error." title="A table with the title Classes of Interrupts"/>
          <p:cNvGraphicFramePr>
            <a:graphicFrameLocks noGrp="1"/>
          </p:cNvGraphicFramePr>
          <p:nvPr>
            <p:extLst>
              <p:ext uri="{D42A27DB-BD31-4B8C-83A1-F6EECF244321}">
                <p14:modId xmlns:p14="http://schemas.microsoft.com/office/powerpoint/2010/main" val="3973723434"/>
              </p:ext>
            </p:extLst>
          </p:nvPr>
        </p:nvGraphicFramePr>
        <p:xfrm>
          <a:off x="457200" y="1826781"/>
          <a:ext cx="8449566" cy="3299948"/>
        </p:xfrm>
        <a:graphic>
          <a:graphicData uri="http://schemas.openxmlformats.org/drawingml/2006/table">
            <a:tbl>
              <a:tblPr firstRow="1" bandRow="1">
                <a:tableStyleId>{5C22544A-7EE6-4342-B048-85BDC9FD1C3A}</a:tableStyleId>
              </a:tblPr>
              <a:tblGrid>
                <a:gridCol w="2386608">
                  <a:extLst>
                    <a:ext uri="{9D8B030D-6E8A-4147-A177-3AD203B41FA5}">
                      <a16:colId xmlns:a16="http://schemas.microsoft.com/office/drawing/2014/main" val="528802535"/>
                    </a:ext>
                  </a:extLst>
                </a:gridCol>
                <a:gridCol w="6062958">
                  <a:extLst>
                    <a:ext uri="{9D8B030D-6E8A-4147-A177-3AD203B41FA5}">
                      <a16:colId xmlns:a16="http://schemas.microsoft.com/office/drawing/2014/main" val="3102758518"/>
                    </a:ext>
                  </a:extLst>
                </a:gridCol>
              </a:tblGrid>
              <a:tr h="1170171">
                <a:tc>
                  <a:txBody>
                    <a:bodyPr/>
                    <a:lstStyle/>
                    <a:p>
                      <a:r>
                        <a:rPr lang="en-IN" sz="1600" b="1" i="0" u="none" strike="noStrike" cap="none" baseline="0" dirty="0">
                          <a:solidFill>
                            <a:schemeClr val="dk1"/>
                          </a:solidFill>
                          <a:latin typeface="+mj-lt"/>
                          <a:ea typeface="+mn-ea"/>
                          <a:cs typeface="Times New Roman" panose="02020603050405020304" pitchFamily="18" charset="0"/>
                          <a:sym typeface="Arial"/>
                        </a:rPr>
                        <a:t>Program</a:t>
                      </a:r>
                      <a:endParaRPr lang="en-IN" sz="1600" b="1" dirty="0">
                        <a:latin typeface="+mj-lt"/>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US" sz="1600" b="0" i="0" u="none" strike="noStrike" cap="none" baseline="0" dirty="0">
                          <a:solidFill>
                            <a:schemeClr val="dk1"/>
                          </a:solidFill>
                          <a:latin typeface="+mj-lt"/>
                          <a:ea typeface="+mn-ea"/>
                          <a:cs typeface="Times New Roman" panose="02020603050405020304" pitchFamily="18" charset="0"/>
                          <a:sym typeface="Arial"/>
                        </a:rPr>
                        <a:t>Generated by some condition that occurs as a result of an instruction execution, such as arithmetic overflow, division by zero, attempt to execute an illegal machine instruction, or reference outside a user’s allowed memory space.</a:t>
                      </a:r>
                      <a:endParaRPr lang="en-IN" sz="1600" dirty="0">
                        <a:latin typeface="+mj-lt"/>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062764516"/>
                  </a:ext>
                </a:extLst>
              </a:tr>
              <a:tr h="648072">
                <a:tc>
                  <a:txBody>
                    <a:bodyPr/>
                    <a:lstStyle/>
                    <a:p>
                      <a:r>
                        <a:rPr lang="en-IN" sz="1600" b="1" i="0" u="none" strike="noStrike" cap="none" baseline="0" dirty="0">
                          <a:solidFill>
                            <a:schemeClr val="dk1"/>
                          </a:solidFill>
                          <a:latin typeface="+mj-lt"/>
                          <a:ea typeface="+mn-ea"/>
                          <a:cs typeface="Times New Roman" panose="02020603050405020304" pitchFamily="18" charset="0"/>
                          <a:sym typeface="Arial"/>
                        </a:rPr>
                        <a:t>Timer</a:t>
                      </a:r>
                      <a:endParaRPr lang="en-IN" sz="1600" b="1" dirty="0">
                        <a:latin typeface="+mj-lt"/>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US" sz="1600" b="0" i="0" u="none" strike="noStrike" cap="none" baseline="0" dirty="0">
                          <a:solidFill>
                            <a:schemeClr val="dk1"/>
                          </a:solidFill>
                          <a:latin typeface="+mj-lt"/>
                          <a:ea typeface="+mn-ea"/>
                          <a:cs typeface="Times New Roman" panose="02020603050405020304" pitchFamily="18" charset="0"/>
                          <a:sym typeface="Arial"/>
                        </a:rPr>
                        <a:t>Generated by a timer within the processor. This allows the operating system to perform certain functions on a regular basis.</a:t>
                      </a:r>
                      <a:endParaRPr lang="en-IN" sz="1600" dirty="0">
                        <a:latin typeface="+mj-lt"/>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801756320"/>
                  </a:ext>
                </a:extLst>
              </a:tr>
              <a:tr h="864096">
                <a:tc>
                  <a:txBody>
                    <a:bodyPr/>
                    <a:lstStyle/>
                    <a:p>
                      <a:r>
                        <a:rPr lang="en-IN" sz="1600" b="1" i="0" u="none" strike="noStrike" cap="none" baseline="0" dirty="0">
                          <a:solidFill>
                            <a:schemeClr val="dk1"/>
                          </a:solidFill>
                          <a:latin typeface="+mj-lt"/>
                          <a:ea typeface="+mn-ea"/>
                          <a:cs typeface="Times New Roman" panose="02020603050405020304" pitchFamily="18" charset="0"/>
                          <a:sym typeface="Arial"/>
                        </a:rPr>
                        <a:t>I/O</a:t>
                      </a:r>
                      <a:endParaRPr lang="en-IN" sz="1600" b="1" dirty="0">
                        <a:latin typeface="+mj-lt"/>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US" sz="1600" b="0" i="0" u="none" strike="noStrike" cap="none" baseline="0" dirty="0">
                          <a:solidFill>
                            <a:schemeClr val="dk1"/>
                          </a:solidFill>
                          <a:latin typeface="+mj-lt"/>
                          <a:ea typeface="+mn-ea"/>
                          <a:cs typeface="Times New Roman" panose="02020603050405020304" pitchFamily="18" charset="0"/>
                          <a:sym typeface="Arial"/>
                        </a:rPr>
                        <a:t>Generated by an I/O controller, to signal normal completion of an operation, request service from the processor, or to signal a variety of error conditions.</a:t>
                      </a:r>
                      <a:endParaRPr lang="en-IN" sz="1600" dirty="0">
                        <a:latin typeface="+mj-lt"/>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007438362"/>
                  </a:ext>
                </a:extLst>
              </a:tr>
              <a:tr h="617609">
                <a:tc>
                  <a:txBody>
                    <a:bodyPr/>
                    <a:lstStyle/>
                    <a:p>
                      <a:r>
                        <a:rPr lang="en-IN" sz="1600" b="1" i="0" u="none" strike="noStrike" cap="none" baseline="0" dirty="0">
                          <a:solidFill>
                            <a:schemeClr val="dk1"/>
                          </a:solidFill>
                          <a:latin typeface="+mj-lt"/>
                          <a:ea typeface="+mn-ea"/>
                          <a:cs typeface="Times New Roman" panose="02020603050405020304" pitchFamily="18" charset="0"/>
                          <a:sym typeface="Arial"/>
                        </a:rPr>
                        <a:t>Hardware Failure</a:t>
                      </a:r>
                      <a:endParaRPr lang="en-IN" sz="1600" b="1" dirty="0">
                        <a:latin typeface="+mj-lt"/>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US" sz="1600" b="0" i="0" u="none" strike="noStrike" cap="none" baseline="0" dirty="0">
                          <a:solidFill>
                            <a:schemeClr val="dk1"/>
                          </a:solidFill>
                          <a:latin typeface="+mj-lt"/>
                          <a:ea typeface="+mn-ea"/>
                          <a:cs typeface="Times New Roman" panose="02020603050405020304" pitchFamily="18" charset="0"/>
                          <a:sym typeface="Arial"/>
                        </a:rPr>
                        <a:t>Generated by a failure such as power failure or memory parity error.</a:t>
                      </a:r>
                      <a:endParaRPr lang="en-IN" sz="1600" dirty="0">
                        <a:latin typeface="+mj-lt"/>
                        <a:cs typeface="Times New Roman" panose="02020603050405020304" pitchFamily="18" charset="0"/>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794824530"/>
                  </a:ext>
                </a:extLst>
              </a:tr>
            </a:tbl>
          </a:graphicData>
        </a:graphic>
      </p:graphicFrame>
    </p:spTree>
    <p:extLst>
      <p:ext uri="{BB962C8B-B14F-4D97-AF65-F5344CB8AC3E}">
        <p14:creationId xmlns:p14="http://schemas.microsoft.com/office/powerpoint/2010/main" val="3675647289"/>
      </p:ext>
    </p:extLst>
  </p:cSld>
  <p:clrMapOvr>
    <a:masterClrMapping/>
  </p:clrMapOvr>
  <p:transition spd="med">
    <p:zo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ituation A is labeled, No interrupts. The user program contains three set of instructions, 1, 2, and 3, that are executed one after another by the I O program, 4, and I O command, 5. After the first instruction is written, it is sent to the I O Program section and is executed by the I O command. After execution, the user program returns to its previous condition and the second instruction is executed in an identical pattern. The third instruction does not contain any inputs or outputs. Situation B is labeled, short I O wait. The user program with 3 instructions contains 2 interrupts in between. The second instruction has been divided into 2 A and 2 B, representing before and after interruption. The first instruction is executed in a similar method as in the case of no interruption. In the second instruction, there is an interrupt, and the user program is directed to the interrupt handler, 5, from the point of interruption. After the handler fixes the interrupt, the program is executed by the I O section as mentioned earlier. Similarly, there is an interrupt in the third instruction, which is again handled by the interrupt handler and executed in accordance with the same pattern. Situation C is labeled, long I O wait. After writing the first instruction, the instruction is sent to the I O program, I O command, and is executed. The second instruction is also executed in the same method. In addition, the second instruction is sent to the interrupt handler and returns to its flow. The third instruction is sent to the interrupt handler and is executed. The interrupts are mentioned by an into mark on the flow line, which means the interrupt occurs during the execution of the user program." title="A diagram illustrates the flow of a program with and without interrupt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1800" y="-243408"/>
            <a:ext cx="5616624" cy="7268571"/>
          </a:xfrm>
          <a:prstGeom prst="rect">
            <a:avLst/>
          </a:prstGeom>
        </p:spPr>
      </p:pic>
      <p:sp>
        <p:nvSpPr>
          <p:cNvPr id="2" name="Title 1">
            <a:extLst>
              <a:ext uri="{FF2B5EF4-FFF2-40B4-BE49-F238E27FC236}">
                <a16:creationId xmlns:a16="http://schemas.microsoft.com/office/drawing/2014/main" id="{D814CD51-477A-4E6A-B3B0-715A99E7161C}"/>
              </a:ext>
            </a:extLst>
          </p:cNvPr>
          <p:cNvSpPr>
            <a:spLocks noGrp="1"/>
          </p:cNvSpPr>
          <p:nvPr>
            <p:ph type="title"/>
          </p:nvPr>
        </p:nvSpPr>
        <p:spPr/>
        <p:txBody>
          <a:bodyPr/>
          <a:lstStyle/>
          <a:p>
            <a:r>
              <a:rPr lang="en-US" dirty="0"/>
              <a:t>Figure 3.7</a:t>
            </a:r>
          </a:p>
        </p:txBody>
      </p:sp>
    </p:spTree>
  </p:cSld>
  <p:clrMapOvr>
    <a:masterClrMapping/>
  </p:clrMapOvr>
  <p:transition spd="med">
    <p:zo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he user program contains the following sections. Instruction 1, instruction 2, i, i plus 1, and M. An interrupt occurs between i and i plus 1. i is sent to the interrupt handler, and the output from the interrupt handler is sent to i plus 1." title="A diagram illustrates a control transfer through interrupts"/>
          <p:cNvPicPr>
            <a:picLocks noChangeAspect="1"/>
          </p:cNvPicPr>
          <p:nvPr/>
        </p:nvPicPr>
        <p:blipFill rotWithShape="1">
          <a:blip r:embed="rId3">
            <a:extLst>
              <a:ext uri="{28A0092B-C50C-407E-A947-70E740481C1C}">
                <a14:useLocalDpi xmlns:a14="http://schemas.microsoft.com/office/drawing/2010/main" val="0"/>
              </a:ext>
            </a:extLst>
          </a:blip>
          <a:srcRect t="18014" b="27104"/>
          <a:stretch/>
        </p:blipFill>
        <p:spPr>
          <a:xfrm>
            <a:off x="1115616" y="-6999"/>
            <a:ext cx="9023310" cy="6408712"/>
          </a:xfrm>
          <a:prstGeom prst="rect">
            <a:avLst/>
          </a:prstGeom>
        </p:spPr>
      </p:pic>
      <p:sp>
        <p:nvSpPr>
          <p:cNvPr id="5" name="Title 4">
            <a:extLst>
              <a:ext uri="{FF2B5EF4-FFF2-40B4-BE49-F238E27FC236}">
                <a16:creationId xmlns:a16="http://schemas.microsoft.com/office/drawing/2014/main" id="{A137F7F3-6A52-4F18-AE47-E6A6DFB6AC50}"/>
              </a:ext>
            </a:extLst>
          </p:cNvPr>
          <p:cNvSpPr>
            <a:spLocks noGrp="1"/>
          </p:cNvSpPr>
          <p:nvPr>
            <p:ph type="title"/>
          </p:nvPr>
        </p:nvSpPr>
        <p:spPr/>
        <p:txBody>
          <a:bodyPr/>
          <a:lstStyle/>
          <a:p>
            <a:r>
              <a:rPr lang="en-US" dirty="0"/>
              <a:t>Figure 3.8</a:t>
            </a:r>
          </a:p>
        </p:txBody>
      </p:sp>
    </p:spTree>
  </p:cSld>
  <p:clrMapOvr>
    <a:masterClrMapping/>
  </p:clrMapOvr>
  <p:transition spd="med">
    <p:zo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tart leads to fetch next instruction. The process is labeled as fetch cycle. Fetch next instruction leads to execute instruction, which is labeled as execute cycle. If the interrupt is disabled, the execute instruction leads to the beginning of the fetch cycle. If the interrupt is enabled, execute instruction leads to check for interrupt, process interrupt. Otherwise, execute instruction leads to a halt. After the processing of input, the interrupt cycle returns to the beginning of the fetch cycle." title="A diagram illustrates an interrupt cycle."/>
          <p:cNvPicPr>
            <a:picLocks noChangeAspect="1"/>
          </p:cNvPicPr>
          <p:nvPr/>
        </p:nvPicPr>
        <p:blipFill rotWithShape="1">
          <a:blip r:embed="rId3">
            <a:extLst>
              <a:ext uri="{28A0092B-C50C-407E-A947-70E740481C1C}">
                <a14:useLocalDpi xmlns:a14="http://schemas.microsoft.com/office/drawing/2010/main" val="0"/>
              </a:ext>
            </a:extLst>
          </a:blip>
          <a:srcRect t="30303" b="26263"/>
          <a:stretch/>
        </p:blipFill>
        <p:spPr>
          <a:xfrm>
            <a:off x="39030" y="1125539"/>
            <a:ext cx="9065942" cy="5095886"/>
          </a:xfrm>
          <a:prstGeom prst="rect">
            <a:avLst/>
          </a:prstGeom>
        </p:spPr>
      </p:pic>
      <p:sp>
        <p:nvSpPr>
          <p:cNvPr id="3" name="Title 2">
            <a:extLst>
              <a:ext uri="{FF2B5EF4-FFF2-40B4-BE49-F238E27FC236}">
                <a16:creationId xmlns:a16="http://schemas.microsoft.com/office/drawing/2014/main" id="{1D8BB485-9C3B-4150-946C-B315AF1D549E}"/>
              </a:ext>
            </a:extLst>
          </p:cNvPr>
          <p:cNvSpPr>
            <a:spLocks noGrp="1"/>
          </p:cNvSpPr>
          <p:nvPr>
            <p:ph type="title"/>
          </p:nvPr>
        </p:nvSpPr>
        <p:spPr/>
        <p:txBody>
          <a:bodyPr/>
          <a:lstStyle/>
          <a:p>
            <a:r>
              <a:rPr lang="en-US" dirty="0"/>
              <a:t>Figure 3.9</a:t>
            </a:r>
          </a:p>
        </p:txBody>
      </p:sp>
    </p:spTree>
  </p:cSld>
  <p:clrMapOvr>
    <a:masterClrMapping/>
  </p:clrMapOvr>
  <p:transition spd="med">
    <p:zo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ection A is labeled, Without interrupts. The user program contains code segments 1, 4, 5, 2, 4, 5 and 3. An arrow representing time points downward from the top to the bottom of the program flow. During I O operation, the processor waits between 4 and 5. The processor waits for I O operation again between 4 and 5 at the tail end of the program as well. Section B is labeled, With interrupts. The program flow contains code segments 1, 4, 2 A, 5, 2 b, 4, 3 a, 5, 3 b. The I O operation happens concurrently with the processor execution at code segments 2 and 3 A. This is represented by a bidirectional arrow pointing towards the top and bottom ends of the program flow. " title="A diagram illustrates a timing diagram with reference to the flow of control."/>
          <p:cNvPicPr>
            <a:picLocks noChangeAspect="1"/>
          </p:cNvPicPr>
          <p:nvPr/>
        </p:nvPicPr>
        <p:blipFill rotWithShape="1">
          <a:blip r:embed="rId3">
            <a:extLst>
              <a:ext uri="{28A0092B-C50C-407E-A947-70E740481C1C}">
                <a14:useLocalDpi xmlns:a14="http://schemas.microsoft.com/office/drawing/2010/main" val="0"/>
              </a:ext>
            </a:extLst>
          </a:blip>
          <a:srcRect t="4713" b="8922"/>
          <a:stretch/>
        </p:blipFill>
        <p:spPr>
          <a:xfrm>
            <a:off x="2627784" y="0"/>
            <a:ext cx="5856857" cy="6545900"/>
          </a:xfrm>
          <a:prstGeom prst="rect">
            <a:avLst/>
          </a:prstGeom>
        </p:spPr>
      </p:pic>
      <p:sp>
        <p:nvSpPr>
          <p:cNvPr id="3" name="Title 2">
            <a:extLst>
              <a:ext uri="{FF2B5EF4-FFF2-40B4-BE49-F238E27FC236}">
                <a16:creationId xmlns:a16="http://schemas.microsoft.com/office/drawing/2014/main" id="{AB3E590F-1540-4014-A6BF-A2286424AFDC}"/>
              </a:ext>
            </a:extLst>
          </p:cNvPr>
          <p:cNvSpPr>
            <a:spLocks noGrp="1"/>
          </p:cNvSpPr>
          <p:nvPr>
            <p:ph type="title"/>
          </p:nvPr>
        </p:nvSpPr>
        <p:spPr/>
        <p:txBody>
          <a:bodyPr/>
          <a:lstStyle/>
          <a:p>
            <a:r>
              <a:rPr lang="en-US" dirty="0"/>
              <a:t>Figure 3.10</a:t>
            </a:r>
          </a:p>
        </p:txBody>
      </p:sp>
    </p:spTree>
  </p:cSld>
  <p:clrMapOvr>
    <a:masterClrMapping/>
  </p:clrMapOvr>
  <p:transition spd="med">
    <p:spli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ection A is labeled, Without interrupts. The user program contains code segments 1, 4, 5, 2, 4, 5 and 3. An arrow representing time is pointed downwards from the top to the bottom of the program flow. During I O operation, the processor waits between 4 and 5. This is highlighted by a black shade. The processor waits for I O operation again between 4 and 5 at the tail end of the program. The waiting time is considerably longer than the short I O wait. Section B is labeled, With interrupts. The program flow contains code segments 1, 4, 5, 2, 4, 5. I O operation happens concurrently with the processor executing, then the processor waits. This occurs between code segments 2 and 5 at the top and the bottom of the program flow." title="A diagram illustrates a timing diagram with reference to the flow of control."/>
          <p:cNvPicPr>
            <a:picLocks noChangeAspect="1"/>
          </p:cNvPicPr>
          <p:nvPr/>
        </p:nvPicPr>
        <p:blipFill rotWithShape="1">
          <a:blip r:embed="rId3">
            <a:extLst>
              <a:ext uri="{28A0092B-C50C-407E-A947-70E740481C1C}">
                <a14:useLocalDpi xmlns:a14="http://schemas.microsoft.com/office/drawing/2010/main" val="0"/>
              </a:ext>
            </a:extLst>
          </a:blip>
          <a:srcRect t="3030" b="5219"/>
          <a:stretch/>
        </p:blipFill>
        <p:spPr>
          <a:xfrm>
            <a:off x="2627784" y="-99392"/>
            <a:ext cx="5544616" cy="6583476"/>
          </a:xfrm>
          <a:prstGeom prst="rect">
            <a:avLst/>
          </a:prstGeom>
        </p:spPr>
      </p:pic>
      <p:sp>
        <p:nvSpPr>
          <p:cNvPr id="2" name="Title 1">
            <a:extLst>
              <a:ext uri="{FF2B5EF4-FFF2-40B4-BE49-F238E27FC236}">
                <a16:creationId xmlns:a16="http://schemas.microsoft.com/office/drawing/2014/main" id="{5AB5BFC5-6004-44CE-A79C-BE2CC54E0500}"/>
              </a:ext>
            </a:extLst>
          </p:cNvPr>
          <p:cNvSpPr>
            <a:spLocks noGrp="1"/>
          </p:cNvSpPr>
          <p:nvPr>
            <p:ph type="title"/>
          </p:nvPr>
        </p:nvSpPr>
        <p:spPr/>
        <p:txBody>
          <a:bodyPr/>
          <a:lstStyle/>
          <a:p>
            <a:r>
              <a:rPr lang="en-US" dirty="0"/>
              <a:t>Figure 3.11</a:t>
            </a:r>
          </a:p>
        </p:txBody>
      </p:sp>
    </p:spTree>
  </p:cSld>
  <p:clrMapOvr>
    <a:masterClrMapping/>
  </p:clrMapOvr>
  <p:transition spd="med">
    <p:spli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instruction fetch leads to instruction operation decoding. Instruction operation decoding leads to Operand address calculation. Operand address calculation leads to operation fetch. In the case of multiple operands, operation fetch leads back to operand address calculation. Operand fetch leads to data operation. Data operation leads to Operand address calculation. Operand address calculation leads to Operand store. In the case of multiple results, operand address store leads back to operand address calculation. Operand store also leads back to operand address calculation in the case of a return for string or vector data, and instruction address calculation in the case of instruction complete, fetch next instruction." title="A diagram illustrates the instruction cycle state with interrupts."/>
          <p:cNvPicPr>
            <a:picLocks noChangeAspect="1"/>
          </p:cNvPicPr>
          <p:nvPr/>
        </p:nvPicPr>
        <p:blipFill rotWithShape="1">
          <a:blip r:embed="rId3">
            <a:extLst>
              <a:ext uri="{28A0092B-C50C-407E-A947-70E740481C1C}">
                <a14:useLocalDpi xmlns:a14="http://schemas.microsoft.com/office/drawing/2010/main" val="0"/>
              </a:ext>
            </a:extLst>
          </a:blip>
          <a:srcRect t="20601" b="12201"/>
          <a:stretch/>
        </p:blipFill>
        <p:spPr>
          <a:xfrm>
            <a:off x="827584" y="0"/>
            <a:ext cx="7942034" cy="6906670"/>
          </a:xfrm>
          <a:prstGeom prst="rect">
            <a:avLst/>
          </a:prstGeom>
        </p:spPr>
      </p:pic>
      <p:sp>
        <p:nvSpPr>
          <p:cNvPr id="2" name="Title 1">
            <a:extLst>
              <a:ext uri="{FF2B5EF4-FFF2-40B4-BE49-F238E27FC236}">
                <a16:creationId xmlns:a16="http://schemas.microsoft.com/office/drawing/2014/main" id="{FD60E153-5B7E-4905-B12E-E2D0E7C7C4B9}"/>
              </a:ext>
            </a:extLst>
          </p:cNvPr>
          <p:cNvSpPr>
            <a:spLocks noGrp="1"/>
          </p:cNvSpPr>
          <p:nvPr>
            <p:ph type="title"/>
          </p:nvPr>
        </p:nvSpPr>
        <p:spPr>
          <a:xfrm>
            <a:off x="395536" y="116632"/>
            <a:ext cx="8229600" cy="547946"/>
          </a:xfrm>
        </p:spPr>
        <p:txBody>
          <a:bodyPr/>
          <a:lstStyle/>
          <a:p>
            <a:r>
              <a:rPr lang="en-US" dirty="0"/>
              <a:t>Figure 3.12</a:t>
            </a:r>
          </a:p>
        </p:txBody>
      </p:sp>
    </p:spTree>
  </p:cSld>
  <p:clrMapOvr>
    <a:masterClrMapping/>
  </p:clrMapOvr>
  <p:transition spd="med">
    <p:split orient="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Computer Components</a:t>
            </a:r>
          </a:p>
        </p:txBody>
      </p:sp>
      <p:sp>
        <p:nvSpPr>
          <p:cNvPr id="3" name="Content Placeholder 2"/>
          <p:cNvSpPr>
            <a:spLocks noGrp="1"/>
          </p:cNvSpPr>
          <p:nvPr>
            <p:ph type="body" idx="1"/>
          </p:nvPr>
        </p:nvSpPr>
        <p:spPr>
          <a:xfrm>
            <a:off x="457200" y="1600200"/>
            <a:ext cx="8229600" cy="4853136"/>
          </a:xfrm>
        </p:spPr>
        <p:txBody>
          <a:bodyPr>
            <a:normAutofit lnSpcReduction="10000"/>
          </a:bodyPr>
          <a:lstStyle/>
          <a:p>
            <a:pPr marL="315913" indent="-315913"/>
            <a:r>
              <a:rPr lang="en-US" dirty="0"/>
              <a:t>Contemporary computer designs are based on concepts developed by John von Neumann at the Institute for Advanced Studies, Princeton</a:t>
            </a:r>
          </a:p>
          <a:p>
            <a:pPr marL="315913" indent="-315913"/>
            <a:r>
              <a:rPr lang="en-US" dirty="0"/>
              <a:t>Referred to as the </a:t>
            </a:r>
            <a:r>
              <a:rPr lang="en-US" i="1" dirty="0"/>
              <a:t>von Neumann architecture </a:t>
            </a:r>
            <a:r>
              <a:rPr lang="en-US" dirty="0"/>
              <a:t>and is based on three key concepts:</a:t>
            </a:r>
          </a:p>
          <a:p>
            <a:pPr marL="633413" lvl="1" indent="-317500"/>
            <a:r>
              <a:rPr lang="en-US" sz="1800" dirty="0"/>
              <a:t>Data and instructions are stored in a single read-write memory</a:t>
            </a:r>
          </a:p>
          <a:p>
            <a:pPr marL="633413" lvl="1" indent="-317500"/>
            <a:r>
              <a:rPr lang="en-US" sz="1800" dirty="0"/>
              <a:t>The contents of this memory are addressable by location, without regard to the type of data contained there</a:t>
            </a:r>
          </a:p>
          <a:p>
            <a:pPr marL="633413" lvl="1" indent="-317500"/>
            <a:r>
              <a:rPr lang="en-US" sz="1800" dirty="0"/>
              <a:t>Execution occurs in a sequential fashion (unless explicitly modified) from one instruction to the next</a:t>
            </a:r>
          </a:p>
          <a:p>
            <a:pPr marL="315913" lvl="1" indent="-315913">
              <a:spcBef>
                <a:spcPts val="2000"/>
              </a:spcBef>
              <a:buFont typeface="Arial" panose="020B0604020202020204" pitchFamily="34" charset="0"/>
              <a:buChar char="•"/>
            </a:pPr>
            <a:r>
              <a:rPr lang="en-US" sz="2400" i="1" dirty="0"/>
              <a:t>Hardwired program</a:t>
            </a:r>
          </a:p>
          <a:p>
            <a:pPr marL="633413" lvl="1" indent="-317500"/>
            <a:r>
              <a:rPr lang="en-US" sz="1800" dirty="0"/>
              <a:t>The result of the process of connecting the various components in the desired configuration</a:t>
            </a:r>
          </a:p>
          <a:p>
            <a:pPr lvl="1"/>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Part A, Sequential interrupt processing. A code segment of the user program points towards the top and bottom code segments of the interrupt handler X. The same code segment points towards the top code segment of the interrupt handler Y. The bottom code segment of interrupt handler Y points towards the same code segment in the user program. Part B, Nested interrupt processing. A code segment in the user program points toward the top code segment of the interrupt handler X. The bottom code segment of interrupt handler X points toward the same code segment in the user program. Similarly, a code segment in the central section of the interrupt handler X points towards the code segment in the interrupt handler Y. The code segment at the bottom of interrupt handler Y points towards the same code segment in interrupt handler X. " title="A diagram explains the procedure for sequential interrupt processing and nested interrupt processing. "/>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6093" y="-166883"/>
            <a:ext cx="5338195" cy="6908251"/>
          </a:xfrm>
          <a:prstGeom prst="rect">
            <a:avLst/>
          </a:prstGeom>
        </p:spPr>
      </p:pic>
      <p:sp>
        <p:nvSpPr>
          <p:cNvPr id="3" name="Title 2">
            <a:extLst>
              <a:ext uri="{FF2B5EF4-FFF2-40B4-BE49-F238E27FC236}">
                <a16:creationId xmlns:a16="http://schemas.microsoft.com/office/drawing/2014/main" id="{7248A87A-D029-4612-9C1C-01D93A90B2FB}"/>
              </a:ext>
            </a:extLst>
          </p:cNvPr>
          <p:cNvSpPr>
            <a:spLocks noGrp="1"/>
          </p:cNvSpPr>
          <p:nvPr>
            <p:ph type="title"/>
          </p:nvPr>
        </p:nvSpPr>
        <p:spPr/>
        <p:txBody>
          <a:bodyPr/>
          <a:lstStyle/>
          <a:p>
            <a:r>
              <a:rPr lang="en-US" dirty="0"/>
              <a:t>Figure 3.13</a:t>
            </a:r>
          </a:p>
        </p:txBody>
      </p:sp>
    </p:spTree>
  </p:cSld>
  <p:clrMapOvr>
    <a:masterClrMapping/>
  </p:clrMapOvr>
  <p:transition spd="med">
    <p:pull dir="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t t equals 10, a code segment of the user program points toward the top code segment of the printer interrupt service routine. At t equals 40, the bottom code segment of the printer interrupt service routine points at the same code segment in the user program. At t equals 15, a code segment from the central section of the printer interrupt service routine points towards the top code segment of the communication interrupt service routine. At t equals 25, the bottom code segment of the communication interrupt service routine points towards the same code segment in the printer interrupt service routine. Similarly, at t equals 25, the same code segment of the printer interrupt service routine points towards the top code segment of the disk interrupt service routine, and at t equals 35, the bottom code segment of the disk interrupt service routine points towards the same code segment in the printer interrupt service routine." title="A diagram illustrates the time sequence of multiple interrupts."/>
          <p:cNvPicPr>
            <a:picLocks noChangeAspect="1"/>
          </p:cNvPicPr>
          <p:nvPr/>
        </p:nvPicPr>
        <p:blipFill rotWithShape="1">
          <a:blip r:embed="rId3">
            <a:extLst>
              <a:ext uri="{28A0092B-C50C-407E-A947-70E740481C1C}">
                <a14:useLocalDpi xmlns:a14="http://schemas.microsoft.com/office/drawing/2010/main" val="0"/>
              </a:ext>
            </a:extLst>
          </a:blip>
          <a:srcRect t="20539" b="21212"/>
          <a:stretch/>
        </p:blipFill>
        <p:spPr>
          <a:xfrm>
            <a:off x="143000" y="476672"/>
            <a:ext cx="9001000" cy="6237312"/>
          </a:xfrm>
          <a:prstGeom prst="rect">
            <a:avLst/>
          </a:prstGeom>
        </p:spPr>
      </p:pic>
      <p:sp>
        <p:nvSpPr>
          <p:cNvPr id="2" name="Title 1">
            <a:extLst>
              <a:ext uri="{FF2B5EF4-FFF2-40B4-BE49-F238E27FC236}">
                <a16:creationId xmlns:a16="http://schemas.microsoft.com/office/drawing/2014/main" id="{BA4CAE84-8F03-4E5B-B1AE-AF477697BD3A}"/>
              </a:ext>
            </a:extLst>
          </p:cNvPr>
          <p:cNvSpPr>
            <a:spLocks noGrp="1"/>
          </p:cNvSpPr>
          <p:nvPr>
            <p:ph type="title"/>
          </p:nvPr>
        </p:nvSpPr>
        <p:spPr>
          <a:xfrm>
            <a:off x="395536" y="166695"/>
            <a:ext cx="8229600" cy="619954"/>
          </a:xfrm>
        </p:spPr>
        <p:txBody>
          <a:bodyPr/>
          <a:lstStyle/>
          <a:p>
            <a:r>
              <a:rPr lang="en-US" dirty="0"/>
              <a:t>Figure 3.14</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GB" dirty="0"/>
              <a:t>I/O Function</a:t>
            </a:r>
          </a:p>
        </p:txBody>
      </p:sp>
      <p:sp>
        <p:nvSpPr>
          <p:cNvPr id="11267" name="Rectangle 3"/>
          <p:cNvSpPr>
            <a:spLocks noGrp="1" noChangeArrowheads="1"/>
          </p:cNvSpPr>
          <p:nvPr>
            <p:ph type="body" idx="1"/>
          </p:nvPr>
        </p:nvSpPr>
        <p:spPr>
          <a:xfrm>
            <a:off x="457200" y="1600200"/>
            <a:ext cx="8229600" cy="4997152"/>
          </a:xfrm>
        </p:spPr>
        <p:txBody>
          <a:bodyPr>
            <a:normAutofit fontScale="92500"/>
          </a:bodyPr>
          <a:lstStyle/>
          <a:p>
            <a:pPr marL="317500" indent="-317500"/>
            <a:r>
              <a:rPr lang="en-GB" dirty="0"/>
              <a:t>I/O module can exchange data directly with the processor</a:t>
            </a:r>
          </a:p>
          <a:p>
            <a:pPr marL="317500" indent="-317500"/>
            <a:r>
              <a:rPr lang="en-GB" dirty="0"/>
              <a:t>Processor can read data from or write data to an I/O module</a:t>
            </a:r>
          </a:p>
          <a:p>
            <a:pPr marL="647700" lvl="1" indent="-342900"/>
            <a:r>
              <a:rPr lang="en-GB" sz="1900" dirty="0"/>
              <a:t>Processor identifies a specific device that is controlled by a particular I/O module</a:t>
            </a:r>
          </a:p>
          <a:p>
            <a:pPr marL="647700" lvl="1" indent="-342900"/>
            <a:r>
              <a:rPr lang="en-GB" sz="1900" dirty="0"/>
              <a:t>I/O instructions rather than memory referencing instructions</a:t>
            </a:r>
          </a:p>
          <a:p>
            <a:pPr marL="317500" indent="-317500"/>
            <a:r>
              <a:rPr lang="en-GB" dirty="0"/>
              <a:t>In some cases it is desirable to allow I/O exchanges to occur directly with memory</a:t>
            </a:r>
          </a:p>
          <a:p>
            <a:pPr marL="647700" lvl="1" indent="-342900"/>
            <a:r>
              <a:rPr lang="en-GB" sz="1900" dirty="0"/>
              <a:t>The processor grants to an I/O module the authority to read from or write to memory so that the I/O memory transfer can occur without tying up the processor</a:t>
            </a:r>
          </a:p>
          <a:p>
            <a:pPr marL="647700" lvl="1" indent="-342900"/>
            <a:r>
              <a:rPr lang="en-GB" sz="1900" dirty="0"/>
              <a:t>The I/O module issues read or write commands to memory relieving the processor of responsibility for the exchange</a:t>
            </a:r>
          </a:p>
          <a:p>
            <a:pPr marL="647700" lvl="1" indent="-342900"/>
            <a:r>
              <a:rPr lang="en-GB" sz="1900" dirty="0"/>
              <a:t>This operation is known as direct memory access (DMA)</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hey are as follows. Memory. The memory module receives inputs such as to read, write, address and data. The N words are assigned with a numerical address ranging from 0 to N minus 1. When required, the data can be accessed from the memory. The I O module. The I O module contains M ports and controls operations such as read and write, and stores addresses, internal data and external data. The I O module sends internal data, external data and interrupt signals. The C P U. The C P U receives instruction, data, and interrupt signals and sends addresses, control signals, and data." title="A diagram illustrates various types of computer modules."/>
          <p:cNvPicPr>
            <a:picLocks noChangeAspect="1"/>
          </p:cNvPicPr>
          <p:nvPr/>
        </p:nvPicPr>
        <p:blipFill rotWithShape="1">
          <a:blip r:embed="rId3">
            <a:extLst>
              <a:ext uri="{28A0092B-C50C-407E-A947-70E740481C1C}">
                <a14:useLocalDpi xmlns:a14="http://schemas.microsoft.com/office/drawing/2010/main" val="0"/>
              </a:ext>
            </a:extLst>
          </a:blip>
          <a:srcRect l="17407" t="7239" r="18758" b="5892"/>
          <a:stretch/>
        </p:blipFill>
        <p:spPr>
          <a:xfrm>
            <a:off x="2411760" y="0"/>
            <a:ext cx="3625052" cy="6384050"/>
          </a:xfrm>
          <a:prstGeom prst="rect">
            <a:avLst/>
          </a:prstGeom>
        </p:spPr>
      </p:pic>
      <p:sp>
        <p:nvSpPr>
          <p:cNvPr id="3" name="Title 2">
            <a:extLst>
              <a:ext uri="{FF2B5EF4-FFF2-40B4-BE49-F238E27FC236}">
                <a16:creationId xmlns:a16="http://schemas.microsoft.com/office/drawing/2014/main" id="{6B3BF81E-6320-4CBB-897D-27C646B4B0F3}"/>
              </a:ext>
            </a:extLst>
          </p:cNvPr>
          <p:cNvSpPr>
            <a:spLocks noGrp="1"/>
          </p:cNvSpPr>
          <p:nvPr>
            <p:ph type="title"/>
          </p:nvPr>
        </p:nvSpPr>
        <p:spPr>
          <a:xfrm>
            <a:off x="109486" y="188640"/>
            <a:ext cx="8229600" cy="619954"/>
          </a:xfrm>
        </p:spPr>
        <p:txBody>
          <a:bodyPr/>
          <a:lstStyle/>
          <a:p>
            <a:r>
              <a:rPr lang="en-US" dirty="0"/>
              <a:t>Figure 3.15</a:t>
            </a:r>
          </a:p>
        </p:txBody>
      </p:sp>
    </p:spTree>
  </p:cSld>
  <p:clrMapOvr>
    <a:masterClrMapping/>
  </p:clrMapOvr>
  <p:transition spd="med">
    <p:dissolv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GB" sz="2800" dirty="0"/>
              <a:t>The interconnection structure must support the following types of transfers:</a:t>
            </a:r>
          </a:p>
        </p:txBody>
      </p:sp>
      <p:graphicFrame>
        <p:nvGraphicFramePr>
          <p:cNvPr id="7" name="Content Placeholder 42"/>
          <p:cNvGraphicFramePr>
            <a:graphicFrameLocks/>
          </p:cNvGraphicFramePr>
          <p:nvPr>
            <p:extLst>
              <p:ext uri="{D42A27DB-BD31-4B8C-83A1-F6EECF244321}">
                <p14:modId xmlns:p14="http://schemas.microsoft.com/office/powerpoint/2010/main" val="2355968117"/>
              </p:ext>
            </p:extLst>
          </p:nvPr>
        </p:nvGraphicFramePr>
        <p:xfrm>
          <a:off x="677456" y="1523271"/>
          <a:ext cx="7789089" cy="47716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ent Placeholder 47"/>
          <p:cNvGraphicFramePr>
            <a:graphicFrameLocks/>
          </p:cNvGraphicFramePr>
          <p:nvPr>
            <p:extLst>
              <p:ext uri="{D42A27DB-BD31-4B8C-83A1-F6EECF244321}">
                <p14:modId xmlns:p14="http://schemas.microsoft.com/office/powerpoint/2010/main" val="3297863067"/>
              </p:ext>
            </p:extLst>
          </p:nvPr>
        </p:nvGraphicFramePr>
        <p:xfrm>
          <a:off x="539553" y="180377"/>
          <a:ext cx="6165008" cy="62009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A40B43A9-94A9-4A76-AAF3-F7957BFBF9A0}"/>
              </a:ext>
            </a:extLst>
          </p:cNvPr>
          <p:cNvSpPr>
            <a:spLocks noGrp="1"/>
          </p:cNvSpPr>
          <p:nvPr>
            <p:ph type="title"/>
          </p:nvPr>
        </p:nvSpPr>
        <p:spPr>
          <a:xfrm>
            <a:off x="6638751" y="1473750"/>
            <a:ext cx="2674640" cy="1258379"/>
          </a:xfrm>
        </p:spPr>
        <p:txBody>
          <a:bodyPr/>
          <a:lstStyle/>
          <a:p>
            <a:r>
              <a:rPr lang="en-US" sz="2800" dirty="0"/>
              <a:t>Bus</a:t>
            </a:r>
            <a:br>
              <a:rPr lang="en-US" sz="2800" dirty="0"/>
            </a:br>
            <a:r>
              <a:rPr lang="en-US" sz="2800" dirty="0"/>
              <a:t>Interconnection</a:t>
            </a:r>
          </a:p>
        </p:txBody>
      </p:sp>
    </p:spTree>
  </p:cSld>
  <p:clrMapOvr>
    <a:masterClrMapping/>
  </p:clrMapOvr>
  <p:transition spd="med">
    <p:dissolv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GB" dirty="0"/>
              <a:t>Data Bus</a:t>
            </a:r>
          </a:p>
        </p:txBody>
      </p:sp>
      <p:sp>
        <p:nvSpPr>
          <p:cNvPr id="18435" name="Rectangle 3"/>
          <p:cNvSpPr>
            <a:spLocks noGrp="1" noChangeArrowheads="1"/>
          </p:cNvSpPr>
          <p:nvPr>
            <p:ph type="body" idx="1"/>
          </p:nvPr>
        </p:nvSpPr>
        <p:spPr/>
        <p:txBody>
          <a:bodyPr>
            <a:noAutofit/>
          </a:bodyPr>
          <a:lstStyle/>
          <a:p>
            <a:pPr marL="304800" indent="-304800"/>
            <a:r>
              <a:rPr lang="en-GB" sz="2200" dirty="0"/>
              <a:t>Data lines that provide a path for moving data among system modules</a:t>
            </a:r>
          </a:p>
          <a:p>
            <a:pPr marL="304800" indent="-304800"/>
            <a:r>
              <a:rPr lang="en-GB" sz="2200" dirty="0"/>
              <a:t>May consist of 32, 64, 128, or more separate lines</a:t>
            </a:r>
          </a:p>
          <a:p>
            <a:pPr marL="304800" indent="-304800"/>
            <a:r>
              <a:rPr lang="en-GB" sz="2200" dirty="0"/>
              <a:t>The number of lines is referred to as the </a:t>
            </a:r>
            <a:r>
              <a:rPr lang="en-GB" sz="2200" i="1" dirty="0"/>
              <a:t>width</a:t>
            </a:r>
            <a:r>
              <a:rPr lang="en-GB" sz="2200" dirty="0"/>
              <a:t> of the data bus</a:t>
            </a:r>
          </a:p>
          <a:p>
            <a:pPr marL="304800" indent="-304800"/>
            <a:r>
              <a:rPr lang="en-GB" sz="2200" dirty="0"/>
              <a:t>The number of lines determines how many bits can be transferred at a time</a:t>
            </a:r>
          </a:p>
          <a:p>
            <a:pPr marL="304800" indent="-304800"/>
            <a:r>
              <a:rPr lang="en-GB" sz="2200" dirty="0"/>
              <a:t>The width of the data bus </a:t>
            </a:r>
          </a:p>
          <a:p>
            <a:pPr marL="304800" indent="-304800">
              <a:spcBef>
                <a:spcPts val="0"/>
              </a:spcBef>
              <a:buNone/>
            </a:pPr>
            <a:r>
              <a:rPr lang="en-GB" sz="2200" dirty="0"/>
              <a:t>    is a key factor in </a:t>
            </a:r>
          </a:p>
          <a:p>
            <a:pPr marL="304800" indent="-304800">
              <a:spcBef>
                <a:spcPts val="0"/>
              </a:spcBef>
              <a:buNone/>
            </a:pPr>
            <a:r>
              <a:rPr lang="en-GB" sz="2200" dirty="0"/>
              <a:t>    determining overall </a:t>
            </a:r>
          </a:p>
          <a:p>
            <a:pPr marL="304800" indent="-304800">
              <a:spcBef>
                <a:spcPts val="0"/>
              </a:spcBef>
              <a:buNone/>
            </a:pPr>
            <a:r>
              <a:rPr lang="en-GB" sz="2200" dirty="0"/>
              <a:t>    system performance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GB" dirty="0"/>
              <a:t>Address Bus	      	      Control Bus</a:t>
            </a:r>
          </a:p>
        </p:txBody>
      </p:sp>
      <p:sp>
        <p:nvSpPr>
          <p:cNvPr id="19459" name="Rectangle 3"/>
          <p:cNvSpPr>
            <a:spLocks noGrp="1" noChangeArrowheads="1"/>
          </p:cNvSpPr>
          <p:nvPr>
            <p:ph sz="half" idx="4294967295"/>
          </p:nvPr>
        </p:nvSpPr>
        <p:spPr>
          <a:xfrm>
            <a:off x="338336" y="1628800"/>
            <a:ext cx="3945632" cy="5040560"/>
          </a:xfrm>
        </p:spPr>
        <p:txBody>
          <a:bodyPr>
            <a:normAutofit lnSpcReduction="10000"/>
          </a:bodyPr>
          <a:lstStyle/>
          <a:p>
            <a:pPr marL="431800" indent="-330200">
              <a:spcBef>
                <a:spcPts val="400"/>
              </a:spcBef>
              <a:buClr>
                <a:srgbClr val="007FA3"/>
              </a:buClr>
              <a:buFont typeface="Arial" panose="020B0604020202020204" pitchFamily="34" charset="0"/>
              <a:buChar char="•"/>
            </a:pPr>
            <a:r>
              <a:rPr lang="en-GB" sz="1800" dirty="0"/>
              <a:t>Used to designate the source or destination of the data on the data bus</a:t>
            </a:r>
          </a:p>
          <a:p>
            <a:pPr marL="762000" lvl="1" indent="-330200">
              <a:spcBef>
                <a:spcPts val="400"/>
              </a:spcBef>
              <a:buClr>
                <a:srgbClr val="007FA3"/>
              </a:buClr>
              <a:buFont typeface="Arial" panose="020B0604020202020204" pitchFamily="34" charset="0"/>
              <a:buChar char="–"/>
            </a:pPr>
            <a:r>
              <a:rPr lang="en-GB" sz="1800" dirty="0"/>
              <a:t>If the processor wishes to read a word of data from memory it puts the address of the desired word on the address lines</a:t>
            </a:r>
          </a:p>
          <a:p>
            <a:pPr marL="431800" indent="-330200">
              <a:spcBef>
                <a:spcPts val="400"/>
              </a:spcBef>
              <a:buClr>
                <a:srgbClr val="007FA3"/>
              </a:buClr>
              <a:buFont typeface="Arial" panose="020B0604020202020204" pitchFamily="34" charset="0"/>
              <a:buChar char="•"/>
            </a:pPr>
            <a:r>
              <a:rPr lang="en-GB" sz="1800" dirty="0"/>
              <a:t>Width determines the maximum possible memory capacity of the system</a:t>
            </a:r>
          </a:p>
          <a:p>
            <a:pPr marL="431800" indent="-330200">
              <a:spcBef>
                <a:spcPts val="400"/>
              </a:spcBef>
              <a:buClr>
                <a:srgbClr val="007FA3"/>
              </a:buClr>
              <a:buFont typeface="Arial" panose="020B0604020202020204" pitchFamily="34" charset="0"/>
              <a:buChar char="•"/>
            </a:pPr>
            <a:r>
              <a:rPr lang="en-GB" sz="1800" dirty="0"/>
              <a:t>Also used to address I/O ports</a:t>
            </a:r>
          </a:p>
          <a:p>
            <a:pPr marL="762000" lvl="1" indent="-330200">
              <a:spcBef>
                <a:spcPts val="400"/>
              </a:spcBef>
              <a:buClr>
                <a:srgbClr val="007FA3"/>
              </a:buClr>
              <a:buFont typeface="Arial" panose="020B0604020202020204" pitchFamily="34" charset="0"/>
              <a:buChar char="–"/>
            </a:pPr>
            <a:r>
              <a:rPr lang="en-GB" sz="1800" dirty="0"/>
              <a:t>The higher order bits are used to select a particular module on the bus and the lower order bits select a memory location or I/O port within the module</a:t>
            </a:r>
          </a:p>
        </p:txBody>
      </p:sp>
      <p:sp>
        <p:nvSpPr>
          <p:cNvPr id="7" name="Content Placeholder 6"/>
          <p:cNvSpPr>
            <a:spLocks noGrp="1"/>
          </p:cNvSpPr>
          <p:nvPr>
            <p:ph sz="quarter" idx="4294967295"/>
          </p:nvPr>
        </p:nvSpPr>
        <p:spPr>
          <a:xfrm>
            <a:off x="4788024" y="1628800"/>
            <a:ext cx="4104456" cy="4419600"/>
          </a:xfrm>
        </p:spPr>
        <p:txBody>
          <a:bodyPr>
            <a:normAutofit/>
          </a:bodyPr>
          <a:lstStyle/>
          <a:p>
            <a:pPr marL="285750" indent="-285750">
              <a:spcBef>
                <a:spcPts val="800"/>
              </a:spcBef>
              <a:buClr>
                <a:srgbClr val="007FA3"/>
              </a:buClr>
              <a:buFont typeface="Arial" panose="020B0604020202020204" pitchFamily="34" charset="0"/>
              <a:buChar char="•"/>
            </a:pPr>
            <a:r>
              <a:rPr lang="en-US" sz="1800" dirty="0"/>
              <a:t>Used to control the access and the use of the data and address lines</a:t>
            </a:r>
          </a:p>
          <a:p>
            <a:pPr marL="285750" indent="-285750">
              <a:spcBef>
                <a:spcPts val="800"/>
              </a:spcBef>
              <a:buClr>
                <a:srgbClr val="007FA3"/>
              </a:buClr>
              <a:buFont typeface="Arial" panose="020B0604020202020204" pitchFamily="34" charset="0"/>
              <a:buChar char="•"/>
            </a:pPr>
            <a:r>
              <a:rPr lang="en-US" sz="1800" dirty="0"/>
              <a:t>Because the data and address lines are shared by all components there must be a means of controlling their use</a:t>
            </a:r>
          </a:p>
          <a:p>
            <a:pPr marL="285750" indent="-285750">
              <a:spcBef>
                <a:spcPts val="800"/>
              </a:spcBef>
              <a:buClr>
                <a:srgbClr val="007FA3"/>
              </a:buClr>
              <a:buFont typeface="Arial" panose="020B0604020202020204" pitchFamily="34" charset="0"/>
              <a:buChar char="•"/>
            </a:pPr>
            <a:r>
              <a:rPr lang="en-US" sz="1800" dirty="0"/>
              <a:t>Control signals transmit both command and timing information among system modules</a:t>
            </a:r>
          </a:p>
          <a:p>
            <a:pPr marL="285750" indent="-285750">
              <a:spcBef>
                <a:spcPts val="800"/>
              </a:spcBef>
              <a:buClr>
                <a:srgbClr val="007FA3"/>
              </a:buClr>
              <a:buFont typeface="Arial" panose="020B0604020202020204" pitchFamily="34" charset="0"/>
              <a:buChar char="•"/>
            </a:pPr>
            <a:r>
              <a:rPr lang="en-US" sz="1800" dirty="0"/>
              <a:t>Timing signals indicate the validity of data and address information</a:t>
            </a:r>
          </a:p>
          <a:p>
            <a:pPr marL="285750" indent="-285750">
              <a:spcBef>
                <a:spcPts val="800"/>
              </a:spcBef>
              <a:buClr>
                <a:srgbClr val="007FA3"/>
              </a:buClr>
              <a:buFont typeface="Arial" panose="020B0604020202020204" pitchFamily="34" charset="0"/>
              <a:buChar char="•"/>
            </a:pPr>
            <a:r>
              <a:rPr lang="en-US" sz="1800" dirty="0"/>
              <a:t>Command signals specify operations to be performed</a:t>
            </a:r>
          </a:p>
          <a:p>
            <a:pPr>
              <a:spcBef>
                <a:spcPts val="800"/>
              </a:spcBef>
            </a:pPr>
            <a:endParaRPr lang="en-US" sz="1800" dirty="0"/>
          </a:p>
        </p:txBody>
      </p:sp>
      <p:sp>
        <p:nvSpPr>
          <p:cNvPr id="6" name="Text Placeholder 5"/>
          <p:cNvSpPr>
            <a:spLocks noGrp="1"/>
          </p:cNvSpPr>
          <p:nvPr>
            <p:ph type="body" sz="quarter" idx="4294967295"/>
          </p:nvPr>
        </p:nvSpPr>
        <p:spPr>
          <a:xfrm>
            <a:off x="5486400" y="981075"/>
            <a:ext cx="3657600" cy="869950"/>
          </a:xfrm>
        </p:spPr>
        <p:txBody>
          <a:bodyPr/>
          <a:lstStyle/>
          <a:p>
            <a:r>
              <a:rPr lang="en-US" dirty="0"/>
              <a:t>         </a:t>
            </a:r>
          </a:p>
          <a:p>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he representation contains a C P U, memory 1, memory 2, an I O module 1, and I O module 2. All the elements are connected to each other through control lines, address lines, and data lines. The three are collectively labeled as, Bus." title="A diagram illustrates the bus interconnection scheme."/>
          <p:cNvPicPr>
            <a:picLocks noChangeAspect="1"/>
          </p:cNvPicPr>
          <p:nvPr/>
        </p:nvPicPr>
        <p:blipFill rotWithShape="1">
          <a:blip r:embed="rId3">
            <a:extLst>
              <a:ext uri="{28A0092B-C50C-407E-A947-70E740481C1C}">
                <a14:useLocalDpi xmlns:a14="http://schemas.microsoft.com/office/drawing/2010/main" val="0"/>
              </a:ext>
            </a:extLst>
          </a:blip>
          <a:srcRect l="2342" t="16162" r="3474" b="28282"/>
          <a:stretch/>
        </p:blipFill>
        <p:spPr>
          <a:xfrm>
            <a:off x="6106" y="1844824"/>
            <a:ext cx="9175174" cy="4182054"/>
          </a:xfrm>
          <a:prstGeom prst="rect">
            <a:avLst/>
          </a:prstGeom>
        </p:spPr>
      </p:pic>
      <p:sp>
        <p:nvSpPr>
          <p:cNvPr id="3" name="Title 2">
            <a:extLst>
              <a:ext uri="{FF2B5EF4-FFF2-40B4-BE49-F238E27FC236}">
                <a16:creationId xmlns:a16="http://schemas.microsoft.com/office/drawing/2014/main" id="{26ED3E31-188A-4AFF-B8DF-10F2FC31FBC7}"/>
              </a:ext>
            </a:extLst>
          </p:cNvPr>
          <p:cNvSpPr>
            <a:spLocks noGrp="1"/>
          </p:cNvSpPr>
          <p:nvPr>
            <p:ph type="title"/>
          </p:nvPr>
        </p:nvSpPr>
        <p:spPr/>
        <p:txBody>
          <a:bodyPr/>
          <a:lstStyle/>
          <a:p>
            <a:r>
              <a:rPr lang="en-US" dirty="0"/>
              <a:t>Figure 3.16</a:t>
            </a:r>
          </a:p>
        </p:txBody>
      </p:sp>
    </p:spTree>
  </p:cSld>
  <p:clrMapOvr>
    <a:masterClrMapping/>
  </p:clrMapOvr>
  <p:transition spd="med">
    <p:zo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en-GB" dirty="0"/>
              <a:t>Point-to-Point Interconnect</a:t>
            </a:r>
          </a:p>
        </p:txBody>
      </p:sp>
      <p:graphicFrame>
        <p:nvGraphicFramePr>
          <p:cNvPr id="8" name="Content Placeholder 5"/>
          <p:cNvGraphicFramePr>
            <a:graphicFrameLocks/>
          </p:cNvGraphicFramePr>
          <p:nvPr>
            <p:extLst>
              <p:ext uri="{D42A27DB-BD31-4B8C-83A1-F6EECF244321}">
                <p14:modId xmlns:p14="http://schemas.microsoft.com/office/powerpoint/2010/main" val="1943049848"/>
              </p:ext>
            </p:extLst>
          </p:nvPr>
        </p:nvGraphicFramePr>
        <p:xfrm>
          <a:off x="467545" y="1412776"/>
          <a:ext cx="7488832" cy="46805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581B5-6306-4950-B4C1-20B8F7FF589B}"/>
              </a:ext>
            </a:extLst>
          </p:cNvPr>
          <p:cNvSpPr>
            <a:spLocks noGrp="1"/>
          </p:cNvSpPr>
          <p:nvPr>
            <p:ph type="title"/>
          </p:nvPr>
        </p:nvSpPr>
        <p:spPr>
          <a:xfrm>
            <a:off x="251520" y="908720"/>
            <a:ext cx="4474840" cy="909373"/>
          </a:xfrm>
        </p:spPr>
        <p:txBody>
          <a:bodyPr/>
          <a:lstStyle/>
          <a:p>
            <a:r>
              <a:rPr lang="en-US" dirty="0"/>
              <a:t>Hardware and Software</a:t>
            </a:r>
            <a:br>
              <a:rPr lang="en-US" dirty="0"/>
            </a:br>
            <a:r>
              <a:rPr lang="en-US" dirty="0"/>
              <a:t>Approaches</a:t>
            </a:r>
          </a:p>
        </p:txBody>
      </p:sp>
      <p:pic>
        <p:nvPicPr>
          <p:cNvPr id="4" name="Picture 3" descr="Programming in hardware is as follows. The customized hardware performs a sequence of arithmetic and logic functions on the received data to produce the desired results. Programing in software is as follows. Instruction codes are sent to the instruction interpreter. The instruction interpreter sends control signals to the customized software, which performs general purpose arithmetic and logic functions on the received data and control signals to produce the desired results." title="A diagram illustrates the programming procedure for hardware and software."/>
          <p:cNvPicPr>
            <a:picLocks noChangeAspect="1"/>
          </p:cNvPicPr>
          <p:nvPr/>
        </p:nvPicPr>
        <p:blipFill>
          <a:blip r:embed="rId3"/>
          <a:srcRect l="16471" t="9091" r="15294" b="8182"/>
          <a:stretch>
            <a:fillRect/>
          </a:stretch>
        </p:blipFill>
        <p:spPr>
          <a:xfrm>
            <a:off x="4567100" y="-99392"/>
            <a:ext cx="4370975" cy="6858000"/>
          </a:xfrm>
          <a:prstGeom prst="rect">
            <a:avLst/>
          </a:prstGeom>
        </p:spPr>
      </p:pic>
    </p:spTree>
  </p:cSld>
  <p:clrMapOvr>
    <a:masterClrMapping/>
  </p:clrMapOvr>
  <p:transition>
    <p:wipe dir="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normAutofit/>
          </a:bodyPr>
          <a:lstStyle/>
          <a:p>
            <a:r>
              <a:rPr lang="en-GB" dirty="0"/>
              <a:t>Quick Path Interconnect</a:t>
            </a:r>
          </a:p>
        </p:txBody>
      </p:sp>
      <p:sp>
        <p:nvSpPr>
          <p:cNvPr id="13" name="Text Placeholder 12"/>
          <p:cNvSpPr>
            <a:spLocks noGrp="1"/>
          </p:cNvSpPr>
          <p:nvPr>
            <p:ph type="body" idx="1"/>
          </p:nvPr>
        </p:nvSpPr>
        <p:spPr>
          <a:xfrm>
            <a:off x="457200" y="1600200"/>
            <a:ext cx="7067128" cy="4997152"/>
          </a:xfrm>
        </p:spPr>
        <p:txBody>
          <a:bodyPr>
            <a:noAutofit/>
          </a:bodyPr>
          <a:lstStyle/>
          <a:p>
            <a:pPr marL="304800" indent="-304800"/>
            <a:r>
              <a:rPr lang="en-US" dirty="0"/>
              <a:t>Introduced in 2008</a:t>
            </a:r>
          </a:p>
          <a:p>
            <a:pPr marL="304800" indent="-304800"/>
            <a:r>
              <a:rPr lang="en-US" dirty="0"/>
              <a:t>Multiple direct connections</a:t>
            </a:r>
          </a:p>
          <a:p>
            <a:pPr marL="635000" lvl="2" indent="-330200">
              <a:spcBef>
                <a:spcPts val="2000"/>
              </a:spcBef>
              <a:buFont typeface="Arial" panose="020B0604020202020204" pitchFamily="34" charset="0"/>
              <a:buChar char="–"/>
            </a:pPr>
            <a:r>
              <a:rPr lang="en-US" sz="1800" dirty="0">
                <a:solidFill>
                  <a:schemeClr val="tx1"/>
                </a:solidFill>
              </a:rPr>
              <a:t>Direct pairwise connections to other components eliminating the need for arbitration found in shared transmission systems</a:t>
            </a:r>
          </a:p>
          <a:p>
            <a:pPr marL="304800" indent="-304800"/>
            <a:r>
              <a:rPr lang="en-US" dirty="0"/>
              <a:t>Layered protocol architecture</a:t>
            </a:r>
          </a:p>
          <a:p>
            <a:pPr marL="635000" lvl="2" indent="-330200">
              <a:spcBef>
                <a:spcPts val="2000"/>
              </a:spcBef>
              <a:buFont typeface="Arial" panose="020B0604020202020204" pitchFamily="34" charset="0"/>
              <a:buChar char="–"/>
            </a:pPr>
            <a:r>
              <a:rPr lang="en-US" sz="1800" dirty="0">
                <a:solidFill>
                  <a:schemeClr val="tx1"/>
                </a:solidFill>
              </a:rPr>
              <a:t>These processor level interconnects use a layered protocol architecture rather than the simple use of control signals found in shared bus arrangements</a:t>
            </a:r>
          </a:p>
          <a:p>
            <a:pPr marL="304800" indent="-304800"/>
            <a:r>
              <a:rPr lang="en-US" dirty="0"/>
              <a:t>Packetized data transfer</a:t>
            </a:r>
          </a:p>
          <a:p>
            <a:pPr marL="635000" lvl="2" indent="-330200">
              <a:spcBef>
                <a:spcPts val="2000"/>
              </a:spcBef>
              <a:buFont typeface="Arial" panose="020B0604020202020204" pitchFamily="34" charset="0"/>
              <a:buChar char="–"/>
            </a:pPr>
            <a:r>
              <a:rPr lang="en-US" sz="1800" dirty="0">
                <a:solidFill>
                  <a:schemeClr val="tx1"/>
                </a:solidFill>
              </a:rPr>
              <a:t>Data are sent as a sequence of packets each of which includes control headers and error control codes</a:t>
            </a:r>
          </a:p>
        </p:txBody>
      </p:sp>
      <p:sp>
        <p:nvSpPr>
          <p:cNvPr id="16" name="TextBox 15"/>
          <p:cNvSpPr txBox="1"/>
          <p:nvPr/>
        </p:nvSpPr>
        <p:spPr>
          <a:xfrm>
            <a:off x="6516216" y="1260049"/>
            <a:ext cx="2057400" cy="584775"/>
          </a:xfrm>
          <a:prstGeom prst="rect">
            <a:avLst/>
          </a:prstGeom>
          <a:noFill/>
        </p:spPr>
        <p:txBody>
          <a:bodyPr wrap="square" rtlCol="0">
            <a:spAutoFit/>
          </a:bodyPr>
          <a:lstStyle/>
          <a:p>
            <a:pPr algn="ctr"/>
            <a:r>
              <a:rPr lang="en-US" sz="3200" dirty="0">
                <a:solidFill>
                  <a:srgbClr val="007FA3"/>
                </a:solidFill>
                <a:latin typeface="+mj-lt"/>
              </a:rPr>
              <a:t>QPI</a:t>
            </a:r>
          </a:p>
        </p:txBody>
      </p:sp>
    </p:spTree>
  </p:cSld>
  <p:clrMapOvr>
    <a:masterClrMapping/>
  </p:clrMapOvr>
  <p:transition spd="med">
    <p:wipe dir="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 O devices are connected to an I O hub by P C I express. D R A M modules are connected to Cores A through D by memory bus. The I O Hub is connected to cores A and B by a Q P I. Similar Q P I connections are true of Core A and core c, core A and core d, core c and core b, core b and core d, core c and I the O hub, and core d and the I O hub." title="A diagram illustrates the typical use of a Q P I on a multicore computer."/>
          <p:cNvPicPr>
            <a:picLocks noChangeAspect="1"/>
          </p:cNvPicPr>
          <p:nvPr/>
        </p:nvPicPr>
        <p:blipFill rotWithShape="1">
          <a:blip r:embed="rId3">
            <a:extLst>
              <a:ext uri="{28A0092B-C50C-407E-A947-70E740481C1C}">
                <a14:useLocalDpi xmlns:a14="http://schemas.microsoft.com/office/drawing/2010/main" val="0"/>
              </a:ext>
            </a:extLst>
          </a:blip>
          <a:srcRect l="9782" t="11280" r="5687" b="17340"/>
          <a:stretch/>
        </p:blipFill>
        <p:spPr>
          <a:xfrm>
            <a:off x="1619672" y="-171400"/>
            <a:ext cx="6228152" cy="6806022"/>
          </a:xfrm>
          <a:prstGeom prst="rect">
            <a:avLst/>
          </a:prstGeom>
        </p:spPr>
      </p:pic>
      <p:sp>
        <p:nvSpPr>
          <p:cNvPr id="3" name="Title 2">
            <a:extLst>
              <a:ext uri="{FF2B5EF4-FFF2-40B4-BE49-F238E27FC236}">
                <a16:creationId xmlns:a16="http://schemas.microsoft.com/office/drawing/2014/main" id="{16BE8B12-EDCD-4E76-A452-AD57D729E316}"/>
              </a:ext>
            </a:extLst>
          </p:cNvPr>
          <p:cNvSpPr>
            <a:spLocks noGrp="1"/>
          </p:cNvSpPr>
          <p:nvPr>
            <p:ph type="title"/>
          </p:nvPr>
        </p:nvSpPr>
        <p:spPr>
          <a:xfrm>
            <a:off x="-10028" y="0"/>
            <a:ext cx="8229600" cy="1097279"/>
          </a:xfrm>
        </p:spPr>
        <p:txBody>
          <a:bodyPr/>
          <a:lstStyle/>
          <a:p>
            <a:r>
              <a:rPr lang="en-US" dirty="0"/>
              <a:t>Figure 3.17</a:t>
            </a:r>
          </a:p>
        </p:txBody>
      </p:sp>
    </p:spTree>
  </p:cSld>
  <p:clrMapOvr>
    <a:masterClrMapping/>
  </p:clrMapOvr>
  <p:transition spd="med">
    <p:zo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he layers are as follows. Protocol, routing, link, and physical. Protocols are connected by packets, links are connected by flits, and physicals are connected by Phits." title="A diagram illustrates the four-layer architecture of Q P I layers."/>
          <p:cNvPicPr>
            <a:picLocks noChangeAspect="1"/>
          </p:cNvPicPr>
          <p:nvPr/>
        </p:nvPicPr>
        <p:blipFill rotWithShape="1">
          <a:blip r:embed="rId3">
            <a:extLst>
              <a:ext uri="{28A0092B-C50C-407E-A947-70E740481C1C}">
                <a14:useLocalDpi xmlns:a14="http://schemas.microsoft.com/office/drawing/2010/main" val="0"/>
              </a:ext>
            </a:extLst>
          </a:blip>
          <a:srcRect l="436" t="20876" r="-436" b="24242"/>
          <a:stretch/>
        </p:blipFill>
        <p:spPr>
          <a:xfrm>
            <a:off x="75947" y="260648"/>
            <a:ext cx="8992106" cy="6386549"/>
          </a:xfrm>
          <a:prstGeom prst="rect">
            <a:avLst/>
          </a:prstGeom>
        </p:spPr>
      </p:pic>
      <p:sp>
        <p:nvSpPr>
          <p:cNvPr id="3" name="Title 2">
            <a:extLst>
              <a:ext uri="{FF2B5EF4-FFF2-40B4-BE49-F238E27FC236}">
                <a16:creationId xmlns:a16="http://schemas.microsoft.com/office/drawing/2014/main" id="{9FD0EF51-B44C-4B90-8932-E1393805965C}"/>
              </a:ext>
            </a:extLst>
          </p:cNvPr>
          <p:cNvSpPr>
            <a:spLocks noGrp="1"/>
          </p:cNvSpPr>
          <p:nvPr>
            <p:ph type="title"/>
          </p:nvPr>
        </p:nvSpPr>
        <p:spPr>
          <a:xfrm>
            <a:off x="179512" y="116632"/>
            <a:ext cx="8229600" cy="547946"/>
          </a:xfrm>
        </p:spPr>
        <p:txBody>
          <a:bodyPr/>
          <a:lstStyle/>
          <a:p>
            <a:r>
              <a:rPr lang="en-US" dirty="0"/>
              <a:t>Figure 3.18</a:t>
            </a:r>
          </a:p>
        </p:txBody>
      </p:sp>
    </p:spTree>
  </p:cSld>
  <p:clrMapOvr>
    <a:masterClrMapping/>
  </p:clrMapOvr>
  <p:transition spd="med">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interface contains component A and component B. Both components contain Intel Quick path interconnect ports with transmission lanes and reception lanes. On either side of the transmission and reception lanes, forward click and reverse click buttons are available. The transmission lanes and the reception lanes of both components are opposite each other." title="A diagram illustrates the physical interface of the Intel Q P I interconnect."/>
          <p:cNvPicPr>
            <a:picLocks noChangeAspect="1"/>
          </p:cNvPicPr>
          <p:nvPr/>
        </p:nvPicPr>
        <p:blipFill rotWithShape="1">
          <a:blip r:embed="rId3">
            <a:extLst>
              <a:ext uri="{28A0092B-C50C-407E-A947-70E740481C1C}">
                <a14:useLocalDpi xmlns:a14="http://schemas.microsoft.com/office/drawing/2010/main" val="0"/>
              </a:ext>
            </a:extLst>
          </a:blip>
          <a:srcRect t="25083" b="14984"/>
          <a:stretch/>
        </p:blipFill>
        <p:spPr>
          <a:xfrm>
            <a:off x="107504" y="116632"/>
            <a:ext cx="8358826" cy="6483099"/>
          </a:xfrm>
          <a:prstGeom prst="rect">
            <a:avLst/>
          </a:prstGeom>
        </p:spPr>
      </p:pic>
      <p:sp>
        <p:nvSpPr>
          <p:cNvPr id="2" name="Title 1">
            <a:extLst>
              <a:ext uri="{FF2B5EF4-FFF2-40B4-BE49-F238E27FC236}">
                <a16:creationId xmlns:a16="http://schemas.microsoft.com/office/drawing/2014/main" id="{ECACD402-492B-4B98-8E41-B41B19593977}"/>
              </a:ext>
            </a:extLst>
          </p:cNvPr>
          <p:cNvSpPr>
            <a:spLocks noGrp="1"/>
          </p:cNvSpPr>
          <p:nvPr>
            <p:ph type="title"/>
          </p:nvPr>
        </p:nvSpPr>
        <p:spPr>
          <a:xfrm>
            <a:off x="172117" y="9650"/>
            <a:ext cx="8229600" cy="619954"/>
          </a:xfrm>
        </p:spPr>
        <p:txBody>
          <a:bodyPr/>
          <a:lstStyle/>
          <a:p>
            <a:r>
              <a:rPr lang="en-US" dirty="0"/>
              <a:t>Figure 3.19</a:t>
            </a:r>
          </a:p>
        </p:txBody>
      </p:sp>
    </p:spTree>
  </p:cSld>
  <p:clrMapOvr>
    <a:masterClrMapping/>
  </p:clrMapOvr>
  <p:transition spd="med">
    <p:zo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it stream ranging from 1 to 2 n plus 1 is distributed in the following pattern. Q P I lane 0, Bits, hash 1, hash n plus 1, hash 2 n plus 1, and so on. Q P I lane 1, Hash 2, hash plus 2, hash 2 n plus 2, and so on. Q P I lane 19, Hash n, hash 2 n, hash 3 n, and so on. In the bit stream, the following bits are represented. Hash 2 n plus 1, hash 2 n, hash n plus, hash n plus 1, hash n, hash 2, and hash 1." title="A diagram illustrates Q P I multilane distribution."/>
          <p:cNvPicPr>
            <a:picLocks noChangeAspect="1"/>
          </p:cNvPicPr>
          <p:nvPr/>
        </p:nvPicPr>
        <p:blipFill rotWithShape="1">
          <a:blip r:embed="rId3">
            <a:extLst>
              <a:ext uri="{28A0092B-C50C-407E-A947-70E740481C1C}">
                <a14:useLocalDpi xmlns:a14="http://schemas.microsoft.com/office/drawing/2010/main" val="0"/>
              </a:ext>
            </a:extLst>
          </a:blip>
          <a:srcRect t="4851" b="18500"/>
          <a:stretch/>
        </p:blipFill>
        <p:spPr>
          <a:xfrm>
            <a:off x="2447256" y="-171400"/>
            <a:ext cx="6696744" cy="6642684"/>
          </a:xfrm>
          <a:prstGeom prst="rect">
            <a:avLst/>
          </a:prstGeom>
        </p:spPr>
      </p:pic>
      <p:sp>
        <p:nvSpPr>
          <p:cNvPr id="2" name="Title 1">
            <a:extLst>
              <a:ext uri="{FF2B5EF4-FFF2-40B4-BE49-F238E27FC236}">
                <a16:creationId xmlns:a16="http://schemas.microsoft.com/office/drawing/2014/main" id="{949744E0-4C9B-4718-9025-76989E500BA1}"/>
              </a:ext>
            </a:extLst>
          </p:cNvPr>
          <p:cNvSpPr>
            <a:spLocks noGrp="1"/>
          </p:cNvSpPr>
          <p:nvPr>
            <p:ph type="title"/>
          </p:nvPr>
        </p:nvSpPr>
        <p:spPr/>
        <p:txBody>
          <a:bodyPr/>
          <a:lstStyle/>
          <a:p>
            <a:r>
              <a:rPr lang="en-US" dirty="0"/>
              <a:t>Figure 3.20</a:t>
            </a:r>
          </a:p>
        </p:txBody>
      </p:sp>
    </p:spTree>
  </p:cSld>
  <p:clrMapOvr>
    <a:masterClrMapping/>
  </p:clrMapOvr>
  <p:transition spd="med">
    <p:zo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GB" dirty="0"/>
              <a:t>QPI Link Layer</a:t>
            </a:r>
          </a:p>
        </p:txBody>
      </p:sp>
      <p:sp>
        <p:nvSpPr>
          <p:cNvPr id="9" name="Content Placeholder 8"/>
          <p:cNvSpPr>
            <a:spLocks noGrp="1"/>
          </p:cNvSpPr>
          <p:nvPr>
            <p:ph type="body" idx="1"/>
          </p:nvPr>
        </p:nvSpPr>
        <p:spPr>
          <a:xfrm>
            <a:off x="457200" y="1600200"/>
            <a:ext cx="3682752" cy="4525963"/>
          </a:xfrm>
        </p:spPr>
        <p:txBody>
          <a:bodyPr>
            <a:normAutofit/>
          </a:bodyPr>
          <a:lstStyle/>
          <a:p>
            <a:pPr marL="304800" indent="-304800"/>
            <a:r>
              <a:rPr lang="en-US" sz="2200" dirty="0"/>
              <a:t>Performs two key functions:  </a:t>
            </a:r>
            <a:r>
              <a:rPr lang="en-US" sz="2200" i="1" dirty="0"/>
              <a:t>flow control </a:t>
            </a:r>
            <a:r>
              <a:rPr lang="en-US" sz="2200" dirty="0"/>
              <a:t>and </a:t>
            </a:r>
            <a:r>
              <a:rPr lang="en-US" sz="2200" i="1" dirty="0"/>
              <a:t>error control</a:t>
            </a:r>
          </a:p>
          <a:p>
            <a:pPr marL="635000" lvl="1" indent="-317500"/>
            <a:r>
              <a:rPr lang="en-US" sz="2000" dirty="0"/>
              <a:t>Operate on the  level of the flit (flow control unit)</a:t>
            </a:r>
          </a:p>
          <a:p>
            <a:pPr marL="635000" lvl="1" indent="-317500"/>
            <a:r>
              <a:rPr lang="en-US" sz="2000" dirty="0"/>
              <a:t>Each flit consists of a 72-bit message payload and an 8-bit error control code called a </a:t>
            </a:r>
            <a:r>
              <a:rPr lang="en-US" sz="2000" i="1" dirty="0"/>
              <a:t>cyclic redundancy check</a:t>
            </a:r>
            <a:r>
              <a:rPr lang="en-US" sz="2000" dirty="0"/>
              <a:t> (CRC)</a:t>
            </a:r>
          </a:p>
        </p:txBody>
      </p:sp>
      <p:sp>
        <p:nvSpPr>
          <p:cNvPr id="2" name="Footer Placeholder 1"/>
          <p:cNvSpPr>
            <a:spLocks noGrp="1"/>
          </p:cNvSpPr>
          <p:nvPr>
            <p:ph type="ftr" idx="12"/>
          </p:nvPr>
        </p:nvSpPr>
        <p:spPr/>
        <p:txBody>
          <a:bodyPr/>
          <a:lstStyle/>
          <a:p>
            <a:r>
              <a:rPr lang="en-US"/>
              <a:t>© 2018 Pearson Education, Inc., Hoboken, NJ. All rights reserved.</a:t>
            </a:r>
          </a:p>
        </p:txBody>
      </p:sp>
      <p:sp>
        <p:nvSpPr>
          <p:cNvPr id="11" name="Content Placeholder 10"/>
          <p:cNvSpPr>
            <a:spLocks noGrp="1"/>
          </p:cNvSpPr>
          <p:nvPr>
            <p:ph sz="half" idx="4294967295"/>
          </p:nvPr>
        </p:nvSpPr>
        <p:spPr>
          <a:xfrm>
            <a:off x="4572000" y="4077072"/>
            <a:ext cx="4320480" cy="1965325"/>
          </a:xfrm>
        </p:spPr>
        <p:txBody>
          <a:bodyPr/>
          <a:lstStyle/>
          <a:p>
            <a:r>
              <a:rPr lang="en-US" sz="2000" dirty="0"/>
              <a:t>Error control function</a:t>
            </a:r>
          </a:p>
          <a:p>
            <a:pPr marL="774700" lvl="1" indent="-393700">
              <a:buClr>
                <a:srgbClr val="007FA3"/>
              </a:buClr>
              <a:buFont typeface="Arial" panose="020B0604020202020204" pitchFamily="34" charset="0"/>
              <a:buChar char="–"/>
            </a:pPr>
            <a:r>
              <a:rPr lang="en-US" sz="2000" dirty="0"/>
              <a:t>Detects and recovers from bit errors, and so isolates higher layers from experiencing bit errors</a:t>
            </a:r>
          </a:p>
        </p:txBody>
      </p:sp>
      <p:sp>
        <p:nvSpPr>
          <p:cNvPr id="10" name="Content Placeholder 9"/>
          <p:cNvSpPr>
            <a:spLocks noGrp="1"/>
          </p:cNvSpPr>
          <p:nvPr>
            <p:ph sz="half" idx="4294967295"/>
          </p:nvPr>
        </p:nvSpPr>
        <p:spPr>
          <a:xfrm>
            <a:off x="4572000" y="1412776"/>
            <a:ext cx="4320480" cy="2209800"/>
          </a:xfrm>
        </p:spPr>
        <p:txBody>
          <a:bodyPr>
            <a:noAutofit/>
          </a:bodyPr>
          <a:lstStyle/>
          <a:p>
            <a:pPr marL="342900" indent="-342900">
              <a:buClr>
                <a:srgbClr val="007FA3"/>
              </a:buClr>
              <a:buFont typeface="Arial" panose="020B0604020202020204" pitchFamily="34" charset="0"/>
              <a:buChar char="•"/>
            </a:pPr>
            <a:r>
              <a:rPr lang="en-US" sz="2000" dirty="0"/>
              <a:t>Flow control function </a:t>
            </a:r>
          </a:p>
          <a:p>
            <a:pPr marL="762000" lvl="1" indent="-381000">
              <a:buClr>
                <a:srgbClr val="007FA3"/>
              </a:buClr>
              <a:buFont typeface="Arial" panose="020B0604020202020204" pitchFamily="34" charset="0"/>
              <a:buChar char="–"/>
            </a:pPr>
            <a:r>
              <a:rPr lang="en-US" sz="2000" dirty="0"/>
              <a:t>Needed to ensure that a sending QPI entity does not overwhelm a receiving QPI entity by sending data faster than the receiver can process the data and clear buffers for more incoming data</a:t>
            </a:r>
          </a:p>
          <a:p>
            <a:endParaRPr lang="en-US" sz="20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GB" dirty="0"/>
              <a:t>QPI Routing and Protocol Layers</a:t>
            </a:r>
          </a:p>
        </p:txBody>
      </p:sp>
      <p:sp>
        <p:nvSpPr>
          <p:cNvPr id="6" name="Text Placeholder 5"/>
          <p:cNvSpPr>
            <a:spLocks noGrp="1"/>
          </p:cNvSpPr>
          <p:nvPr>
            <p:ph type="body" idx="1"/>
          </p:nvPr>
        </p:nvSpPr>
        <p:spPr/>
        <p:txBody>
          <a:bodyPr/>
          <a:lstStyle/>
          <a:p>
            <a:pPr marL="101600" indent="0">
              <a:buNone/>
            </a:pPr>
            <a:r>
              <a:rPr lang="en-US" dirty="0"/>
              <a:t>	Routing Layer 		    Protocol Layer</a:t>
            </a:r>
          </a:p>
        </p:txBody>
      </p:sp>
      <p:sp>
        <p:nvSpPr>
          <p:cNvPr id="7" name="Content Placeholder 6"/>
          <p:cNvSpPr>
            <a:spLocks noGrp="1"/>
          </p:cNvSpPr>
          <p:nvPr>
            <p:ph sz="half" idx="4294967295"/>
          </p:nvPr>
        </p:nvSpPr>
        <p:spPr>
          <a:xfrm>
            <a:off x="454844" y="2070100"/>
            <a:ext cx="3900934" cy="3678238"/>
          </a:xfrm>
        </p:spPr>
        <p:txBody>
          <a:bodyPr/>
          <a:lstStyle/>
          <a:p>
            <a:pPr marL="285750" indent="-285750">
              <a:buClr>
                <a:srgbClr val="007FA3"/>
              </a:buClr>
              <a:buFont typeface="Arial" panose="020B0604020202020204" pitchFamily="34" charset="0"/>
              <a:buChar char="•"/>
            </a:pPr>
            <a:r>
              <a:rPr lang="en-US" sz="2000" dirty="0"/>
              <a:t>Used to determine the course that a packet will traverse across the available system interconnects</a:t>
            </a:r>
          </a:p>
          <a:p>
            <a:pPr marL="285750" indent="-285750">
              <a:buClr>
                <a:srgbClr val="007FA3"/>
              </a:buClr>
              <a:buFont typeface="Arial" panose="020B0604020202020204" pitchFamily="34" charset="0"/>
              <a:buChar char="•"/>
            </a:pPr>
            <a:endParaRPr lang="en-US" sz="2000" dirty="0"/>
          </a:p>
          <a:p>
            <a:pPr marL="285750" indent="-285750">
              <a:buClr>
                <a:srgbClr val="007FA3"/>
              </a:buClr>
              <a:buFont typeface="Arial" panose="020B0604020202020204" pitchFamily="34" charset="0"/>
              <a:buChar char="•"/>
            </a:pPr>
            <a:r>
              <a:rPr lang="en-US" sz="2000" dirty="0"/>
              <a:t>Defined by firmware and describe the possible paths that a packet can follow</a:t>
            </a:r>
          </a:p>
        </p:txBody>
      </p:sp>
      <p:sp>
        <p:nvSpPr>
          <p:cNvPr id="9" name="Content Placeholder 8"/>
          <p:cNvSpPr>
            <a:spLocks noGrp="1"/>
          </p:cNvSpPr>
          <p:nvPr>
            <p:ph sz="quarter" idx="4294967295"/>
          </p:nvPr>
        </p:nvSpPr>
        <p:spPr>
          <a:xfrm>
            <a:off x="4616548" y="2043906"/>
            <a:ext cx="3915891" cy="4369807"/>
          </a:xfrm>
        </p:spPr>
        <p:txBody>
          <a:bodyPr>
            <a:normAutofit lnSpcReduction="10000"/>
          </a:bodyPr>
          <a:lstStyle/>
          <a:p>
            <a:pPr marL="342900" indent="-342900">
              <a:buClr>
                <a:srgbClr val="007FA3"/>
              </a:buClr>
              <a:buFont typeface="Arial" panose="020B0604020202020204" pitchFamily="34" charset="0"/>
              <a:buChar char="•"/>
            </a:pPr>
            <a:r>
              <a:rPr lang="en-US" sz="2000" dirty="0"/>
              <a:t>Packet is defined as the unit of transfer</a:t>
            </a:r>
          </a:p>
          <a:p>
            <a:pPr marL="342900" indent="-342900">
              <a:buClr>
                <a:srgbClr val="007FA3"/>
              </a:buClr>
              <a:buFont typeface="Arial" panose="020B0604020202020204" pitchFamily="34" charset="0"/>
              <a:buChar char="•"/>
            </a:pPr>
            <a:endParaRPr lang="en-US" sz="2000" dirty="0"/>
          </a:p>
          <a:p>
            <a:pPr marL="342900" indent="-342900">
              <a:buClr>
                <a:srgbClr val="007FA3"/>
              </a:buClr>
              <a:buFont typeface="Arial" panose="020B0604020202020204" pitchFamily="34" charset="0"/>
              <a:buChar char="•"/>
            </a:pPr>
            <a:r>
              <a:rPr lang="en-US" sz="2000" dirty="0"/>
              <a:t>One key function performed at this level is a cache coherency protocol which deals with making sure that main memory values held in multiple caches are consistent</a:t>
            </a:r>
          </a:p>
          <a:p>
            <a:pPr marL="342900" indent="-342900">
              <a:buClr>
                <a:srgbClr val="007FA3"/>
              </a:buClr>
              <a:buFont typeface="Arial" panose="020B0604020202020204" pitchFamily="34" charset="0"/>
              <a:buChar char="•"/>
            </a:pPr>
            <a:endParaRPr lang="en-US" sz="2000" dirty="0"/>
          </a:p>
          <a:p>
            <a:pPr marL="342900" indent="-342900">
              <a:buClr>
                <a:srgbClr val="007FA3"/>
              </a:buClr>
              <a:buFont typeface="Arial" panose="020B0604020202020204" pitchFamily="34" charset="0"/>
              <a:buChar char="•"/>
            </a:pPr>
            <a:r>
              <a:rPr lang="en-US" sz="2000" dirty="0"/>
              <a:t>A typical data packet payload is a block of data being sent to or from a cache</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GB" dirty="0"/>
              <a:t>Peripheral Component Interconnect (PCI)</a:t>
            </a:r>
          </a:p>
        </p:txBody>
      </p:sp>
      <p:sp>
        <p:nvSpPr>
          <p:cNvPr id="36867" name="Rectangle 3"/>
          <p:cNvSpPr>
            <a:spLocks noGrp="1" noChangeArrowheads="1"/>
          </p:cNvSpPr>
          <p:nvPr>
            <p:ph type="body" idx="1"/>
          </p:nvPr>
        </p:nvSpPr>
        <p:spPr>
          <a:xfrm>
            <a:off x="457200" y="1600200"/>
            <a:ext cx="8229600" cy="4997152"/>
          </a:xfrm>
        </p:spPr>
        <p:txBody>
          <a:bodyPr>
            <a:normAutofit lnSpcReduction="10000"/>
          </a:bodyPr>
          <a:lstStyle/>
          <a:p>
            <a:pPr marL="304800" indent="-304800"/>
            <a:r>
              <a:rPr lang="en-GB" sz="2200" dirty="0"/>
              <a:t>A popular high bandwidth, processor independent bus that can function as a mezzanine or peripheral bus</a:t>
            </a:r>
          </a:p>
          <a:p>
            <a:pPr marL="304800" indent="-304800"/>
            <a:r>
              <a:rPr lang="en-GB" sz="2200" dirty="0"/>
              <a:t>Delivers better system performance for high speed I/O subsystems</a:t>
            </a:r>
          </a:p>
          <a:p>
            <a:pPr marL="304800" indent="-304800"/>
            <a:r>
              <a:rPr lang="en-GB" sz="2200" dirty="0"/>
              <a:t>PCI Special Interest Group (SIG)</a:t>
            </a:r>
          </a:p>
          <a:p>
            <a:pPr marL="635000" lvl="1" indent="-330200"/>
            <a:r>
              <a:rPr lang="en-GB" sz="1800" dirty="0"/>
              <a:t>Created to develop further and maintain the compatibility of the PCI specifications</a:t>
            </a:r>
          </a:p>
          <a:p>
            <a:pPr marL="304800" lvl="1" indent="-304800">
              <a:spcBef>
                <a:spcPts val="2000"/>
              </a:spcBef>
              <a:buFont typeface="Arial" panose="020B0604020202020204" pitchFamily="34" charset="0"/>
              <a:buChar char="•"/>
            </a:pPr>
            <a:r>
              <a:rPr lang="en-GB" sz="2200" dirty="0"/>
              <a:t>PCI Express (PCIe)</a:t>
            </a:r>
          </a:p>
          <a:p>
            <a:pPr marL="635000" lvl="1" indent="-330200"/>
            <a:r>
              <a:rPr lang="en-GB" sz="1800" dirty="0"/>
              <a:t>Point-to-point interconnect scheme intended to replace bus-based schemes such as PCI</a:t>
            </a:r>
          </a:p>
          <a:p>
            <a:pPr marL="635000" lvl="1" indent="-330200"/>
            <a:r>
              <a:rPr lang="en-GB" sz="1800" dirty="0"/>
              <a:t>Key requirement is high capacity to support the needs of higher data rate I/O devices, such as Gigabit Ethernet</a:t>
            </a:r>
          </a:p>
          <a:p>
            <a:pPr marL="635000" lvl="1" indent="-330200"/>
            <a:r>
              <a:rPr lang="en-GB" sz="1800" dirty="0"/>
              <a:t>Another requirement deals with the need to support time dependent data streams</a:t>
            </a:r>
          </a:p>
          <a:p>
            <a:pPr marL="457200" lvl="2">
              <a:spcBef>
                <a:spcPts val="2000"/>
              </a:spcBef>
            </a:pPr>
            <a:endParaRPr lang="en-GB" sz="20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ores are linked to a chipset. Gigabit ethernet and P C I e dash P C I bridge are linked through P C I e. Two memory systems are also linked to the chipset. The memory is connected to an octagon shaped switch. A side of the octagonal switch is connected to a Legacy endpoint, and three other sides are connected to the P C I e endpoint. All four connections are made through P C I e." title="A diagram illustrates the typical configuration of using P C I e."/>
          <p:cNvPicPr>
            <a:picLocks noChangeAspect="1"/>
          </p:cNvPicPr>
          <p:nvPr/>
        </p:nvPicPr>
        <p:blipFill rotWithShape="1">
          <a:blip r:embed="rId3">
            <a:extLst>
              <a:ext uri="{28A0092B-C50C-407E-A947-70E740481C1C}">
                <a14:useLocalDpi xmlns:a14="http://schemas.microsoft.com/office/drawing/2010/main" val="0"/>
              </a:ext>
            </a:extLst>
          </a:blip>
          <a:srcRect l="9346" t="14984" r="8954" b="11953"/>
          <a:stretch/>
        </p:blipFill>
        <p:spPr>
          <a:xfrm>
            <a:off x="2699792" y="-171400"/>
            <a:ext cx="5904656" cy="6833657"/>
          </a:xfrm>
          <a:prstGeom prst="rect">
            <a:avLst/>
          </a:prstGeom>
        </p:spPr>
      </p:pic>
      <p:sp>
        <p:nvSpPr>
          <p:cNvPr id="3" name="Title 2">
            <a:extLst>
              <a:ext uri="{FF2B5EF4-FFF2-40B4-BE49-F238E27FC236}">
                <a16:creationId xmlns:a16="http://schemas.microsoft.com/office/drawing/2014/main" id="{6A0A2A4E-C760-43BF-84C6-22068F0825D2}"/>
              </a:ext>
            </a:extLst>
          </p:cNvPr>
          <p:cNvSpPr>
            <a:spLocks noGrp="1"/>
          </p:cNvSpPr>
          <p:nvPr>
            <p:ph type="title"/>
          </p:nvPr>
        </p:nvSpPr>
        <p:spPr/>
        <p:txBody>
          <a:bodyPr/>
          <a:lstStyle/>
          <a:p>
            <a:r>
              <a:rPr lang="en-US" dirty="0"/>
              <a:t>Figure 3.21</a:t>
            </a:r>
          </a:p>
        </p:txBody>
      </p:sp>
    </p:spTree>
  </p:cSld>
  <p:clrMapOvr>
    <a:masterClrMapping/>
  </p:clrMapOvr>
  <p:transition spd="med">
    <p:wipe dir="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he layers are as follows. Transaction, data link, and physical. Transactions are made through transaction layer packets, or T L P. Data links are connected through data link layer packets, or D L L P." title="A diagram illustrates the P C I e protocol layers."/>
          <p:cNvPicPr>
            <a:picLocks noChangeAspect="1"/>
          </p:cNvPicPr>
          <p:nvPr/>
        </p:nvPicPr>
        <p:blipFill rotWithShape="1">
          <a:blip r:embed="rId3">
            <a:extLst>
              <a:ext uri="{28A0092B-C50C-407E-A947-70E740481C1C}">
                <a14:useLocalDpi xmlns:a14="http://schemas.microsoft.com/office/drawing/2010/main" val="0"/>
              </a:ext>
            </a:extLst>
          </a:blip>
          <a:srcRect t="30135" b="24074"/>
          <a:stretch/>
        </p:blipFill>
        <p:spPr>
          <a:xfrm>
            <a:off x="71385" y="791238"/>
            <a:ext cx="9001230" cy="5334062"/>
          </a:xfrm>
          <a:prstGeom prst="rect">
            <a:avLst/>
          </a:prstGeom>
        </p:spPr>
      </p:pic>
      <p:sp>
        <p:nvSpPr>
          <p:cNvPr id="3" name="Title 2">
            <a:extLst>
              <a:ext uri="{FF2B5EF4-FFF2-40B4-BE49-F238E27FC236}">
                <a16:creationId xmlns:a16="http://schemas.microsoft.com/office/drawing/2014/main" id="{A361E495-2B18-4999-9D93-FE0AD850D9D8}"/>
              </a:ext>
            </a:extLst>
          </p:cNvPr>
          <p:cNvSpPr>
            <a:spLocks noGrp="1"/>
          </p:cNvSpPr>
          <p:nvPr>
            <p:ph type="title"/>
          </p:nvPr>
        </p:nvSpPr>
        <p:spPr>
          <a:xfrm>
            <a:off x="457200" y="260648"/>
            <a:ext cx="8229600" cy="691962"/>
          </a:xfrm>
        </p:spPr>
        <p:txBody>
          <a:bodyPr/>
          <a:lstStyle/>
          <a:p>
            <a:r>
              <a:rPr lang="en-US" dirty="0"/>
              <a:t>Figure 3.22</a:t>
            </a:r>
          </a:p>
        </p:txBody>
      </p:sp>
    </p:spTree>
  </p:cSld>
  <p:clrMapOvr>
    <a:masterClrMapping/>
  </p:clrMapOvr>
  <p:transition spd="med">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ontent Placeholder 5"/>
          <p:cNvGraphicFramePr>
            <a:graphicFrameLocks/>
          </p:cNvGraphicFramePr>
          <p:nvPr>
            <p:extLst>
              <p:ext uri="{D42A27DB-BD31-4B8C-83A1-F6EECF244321}">
                <p14:modId xmlns:p14="http://schemas.microsoft.com/office/powerpoint/2010/main" val="1790153648"/>
              </p:ext>
            </p:extLst>
          </p:nvPr>
        </p:nvGraphicFramePr>
        <p:xfrm>
          <a:off x="323528" y="393032"/>
          <a:ext cx="6248400" cy="6400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C2F7BEC7-3CD4-4621-A32C-1B5B30A49EA0}"/>
              </a:ext>
            </a:extLst>
          </p:cNvPr>
          <p:cNvSpPr>
            <a:spLocks noGrp="1"/>
          </p:cNvSpPr>
          <p:nvPr>
            <p:ph type="title"/>
          </p:nvPr>
        </p:nvSpPr>
        <p:spPr>
          <a:xfrm>
            <a:off x="300372" y="-99392"/>
            <a:ext cx="8229600" cy="691962"/>
          </a:xfrm>
        </p:spPr>
        <p:txBody>
          <a:bodyPr/>
          <a:lstStyle/>
          <a:p>
            <a:r>
              <a:rPr lang="en-US" dirty="0"/>
              <a:t>Software and I/O Components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yte stream contains bytes from B 0, B 1, B 2, B 3, B 4, B 5, B 6, B 7 and so on. The bytes in all the lanes are encoded using 128 b slash 130 b rationale. The distribution pattern of bytes is as follows. P C I e lane 0, B 4 and B 0. P C I e lane 1, B 5 and B 1. P C I e lane 2, B 6 and B 2. P C I e lane 3, B 7 and B 3." title="A diagram illustrates the Multi lane distribution of P C I e."/>
          <p:cNvPicPr>
            <a:picLocks noChangeAspect="1"/>
          </p:cNvPicPr>
          <p:nvPr/>
        </p:nvPicPr>
        <p:blipFill rotWithShape="1">
          <a:blip r:embed="rId3">
            <a:extLst>
              <a:ext uri="{28A0092B-C50C-407E-A947-70E740481C1C}">
                <a14:useLocalDpi xmlns:a14="http://schemas.microsoft.com/office/drawing/2010/main" val="0"/>
              </a:ext>
            </a:extLst>
          </a:blip>
          <a:srcRect t="5900" b="15350"/>
          <a:stretch/>
        </p:blipFill>
        <p:spPr>
          <a:xfrm>
            <a:off x="2411760" y="-99392"/>
            <a:ext cx="6374632" cy="6496409"/>
          </a:xfrm>
          <a:prstGeom prst="rect">
            <a:avLst/>
          </a:prstGeom>
        </p:spPr>
      </p:pic>
      <p:sp>
        <p:nvSpPr>
          <p:cNvPr id="2" name="Title 1">
            <a:extLst>
              <a:ext uri="{FF2B5EF4-FFF2-40B4-BE49-F238E27FC236}">
                <a16:creationId xmlns:a16="http://schemas.microsoft.com/office/drawing/2014/main" id="{E3E6B096-E675-423A-81A1-98347D230D2C}"/>
              </a:ext>
            </a:extLst>
          </p:cNvPr>
          <p:cNvSpPr>
            <a:spLocks noGrp="1"/>
          </p:cNvSpPr>
          <p:nvPr>
            <p:ph type="title"/>
          </p:nvPr>
        </p:nvSpPr>
        <p:spPr>
          <a:xfrm>
            <a:off x="457200" y="620688"/>
            <a:ext cx="8229600" cy="691962"/>
          </a:xfrm>
        </p:spPr>
        <p:txBody>
          <a:bodyPr/>
          <a:lstStyle/>
          <a:p>
            <a:r>
              <a:rPr lang="en-US" dirty="0"/>
              <a:t>Figure 3.23</a:t>
            </a:r>
          </a:p>
        </p:txBody>
      </p:sp>
    </p:spTree>
  </p:cSld>
  <p:clrMapOvr>
    <a:masterClrMapping/>
  </p:clrMapOvr>
  <p:transition spd="med">
    <p:zo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ection A is labeled, Transmitter. Input 8 b is sent to a scrambler. The scrambled input is fed into a 128 b slash 130 b encoder which maps the data into a 130 bit block. The 130 bit block is passed through a parallel to serial converter and is transmitted one bit at a time, represented by D plus and D minus, using the transmitter driver. Section B is labeled, Receiver. The transmitted signal D plus and D minus are received by the differential receiver. The differential receiver converts the transmitted signal into a 1-bit block and is sent directly to the data recovery circuit and the clock recovery circuit. The data from the clock recovery circuit is forwarded to the data recovery circuit. The one-bit block is passed into the serial to the parallel converter, which converts the 1-bit block into a 130 bit block. The 130-bit block is sent to a 128 b slash 130 b decoder, which decodes the 130-bit block into a 128-bit block. To recover the original scrambled bit pattern, the 128 bit-block is passed through a descrambler, which descrambles the block into the original 8-bit stream. " title="A diagram illustrates the use of scrambling and encoding."/>
          <p:cNvPicPr>
            <a:picLocks noChangeAspect="1"/>
          </p:cNvPicPr>
          <p:nvPr/>
        </p:nvPicPr>
        <p:blipFill rotWithShape="1">
          <a:blip r:embed="rId3">
            <a:extLst>
              <a:ext uri="{28A0092B-C50C-407E-A947-70E740481C1C}">
                <a14:useLocalDpi xmlns:a14="http://schemas.microsoft.com/office/drawing/2010/main" val="0"/>
              </a:ext>
            </a:extLst>
          </a:blip>
          <a:srcRect t="12458" b="7240"/>
          <a:stretch/>
        </p:blipFill>
        <p:spPr>
          <a:xfrm>
            <a:off x="2555776" y="-6010"/>
            <a:ext cx="6428752" cy="6680859"/>
          </a:xfrm>
          <a:prstGeom prst="rect">
            <a:avLst/>
          </a:prstGeom>
        </p:spPr>
      </p:pic>
      <p:sp>
        <p:nvSpPr>
          <p:cNvPr id="3" name="Title 2">
            <a:extLst>
              <a:ext uri="{FF2B5EF4-FFF2-40B4-BE49-F238E27FC236}">
                <a16:creationId xmlns:a16="http://schemas.microsoft.com/office/drawing/2014/main" id="{4D95A791-4489-4DA1-BD0C-4B5F16C0305D}"/>
              </a:ext>
            </a:extLst>
          </p:cNvPr>
          <p:cNvSpPr>
            <a:spLocks noGrp="1"/>
          </p:cNvSpPr>
          <p:nvPr>
            <p:ph type="title"/>
          </p:nvPr>
        </p:nvSpPr>
        <p:spPr>
          <a:xfrm>
            <a:off x="457200" y="692696"/>
            <a:ext cx="8229600" cy="619954"/>
          </a:xfrm>
        </p:spPr>
        <p:txBody>
          <a:bodyPr/>
          <a:lstStyle/>
          <a:p>
            <a:r>
              <a:rPr lang="en-US" dirty="0"/>
              <a:t>Figure 3.24</a:t>
            </a:r>
          </a:p>
        </p:txBody>
      </p:sp>
    </p:spTree>
  </p:cSld>
  <p:clrMapOvr>
    <a:masterClrMapping/>
  </p:clrMapOvr>
  <p:transition spd="med">
    <p:zo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ChangeArrowheads="1"/>
          </p:cNvSpPr>
          <p:nvPr>
            <p:ph type="title"/>
          </p:nvPr>
        </p:nvSpPr>
        <p:spPr>
          <a:xfrm>
            <a:off x="444890" y="692696"/>
            <a:ext cx="7727510" cy="619385"/>
          </a:xfrm>
        </p:spPr>
        <p:txBody>
          <a:bodyPr>
            <a:noAutofit/>
          </a:bodyPr>
          <a:lstStyle/>
          <a:p>
            <a:r>
              <a:rPr lang="en-GB" dirty="0" err="1"/>
              <a:t>PCIe</a:t>
            </a:r>
            <a:r>
              <a:rPr lang="en-GB" dirty="0"/>
              <a:t>   Transaction Layer (TL)</a:t>
            </a:r>
          </a:p>
        </p:txBody>
      </p:sp>
      <p:sp>
        <p:nvSpPr>
          <p:cNvPr id="4" name="Content Placeholder 3"/>
          <p:cNvSpPr>
            <a:spLocks noGrp="1"/>
          </p:cNvSpPr>
          <p:nvPr>
            <p:ph idx="4294967295"/>
          </p:nvPr>
        </p:nvSpPr>
        <p:spPr>
          <a:xfrm>
            <a:off x="454844" y="1582192"/>
            <a:ext cx="7861374" cy="5015160"/>
          </a:xfrm>
        </p:spPr>
        <p:txBody>
          <a:bodyPr>
            <a:noAutofit/>
          </a:bodyPr>
          <a:lstStyle/>
          <a:p>
            <a:pPr marL="304800" indent="-304800">
              <a:spcBef>
                <a:spcPts val="800"/>
              </a:spcBef>
              <a:buClr>
                <a:srgbClr val="007FA3"/>
              </a:buClr>
              <a:buFont typeface="Arial" panose="020B0604020202020204" pitchFamily="34" charset="0"/>
              <a:buChar char="•"/>
            </a:pPr>
            <a:r>
              <a:rPr lang="en-US" sz="2400" dirty="0"/>
              <a:t>Receives read and write requests from the software above the TL and creates request packets for transmission to a destination via the link layer</a:t>
            </a:r>
          </a:p>
          <a:p>
            <a:pPr marL="304800" indent="-304800">
              <a:spcBef>
                <a:spcPts val="800"/>
              </a:spcBef>
              <a:buClr>
                <a:srgbClr val="007FA3"/>
              </a:buClr>
              <a:buFont typeface="Arial" panose="020B0604020202020204" pitchFamily="34" charset="0"/>
              <a:buChar char="•"/>
            </a:pPr>
            <a:r>
              <a:rPr lang="en-US" sz="2400" dirty="0"/>
              <a:t>Most transactions use a </a:t>
            </a:r>
            <a:r>
              <a:rPr lang="en-US" sz="2400" i="1" dirty="0"/>
              <a:t>split transaction </a:t>
            </a:r>
            <a:r>
              <a:rPr lang="en-US" sz="2400" dirty="0"/>
              <a:t>technique</a:t>
            </a:r>
          </a:p>
          <a:p>
            <a:pPr marL="635000" lvl="1" indent="-317500">
              <a:spcBef>
                <a:spcPts val="800"/>
              </a:spcBef>
              <a:buClr>
                <a:srgbClr val="007FA3"/>
              </a:buClr>
              <a:buFont typeface="Arial" panose="020B0604020202020204" pitchFamily="34" charset="0"/>
              <a:buChar char="–"/>
            </a:pPr>
            <a:r>
              <a:rPr lang="en-US" sz="2400" dirty="0"/>
              <a:t>A request packet is sent out by a source PCIe device which then waits for a response called a </a:t>
            </a:r>
            <a:r>
              <a:rPr lang="en-US" sz="2400" i="1" dirty="0"/>
              <a:t>completion </a:t>
            </a:r>
            <a:r>
              <a:rPr lang="en-US" sz="2400" dirty="0"/>
              <a:t>packet</a:t>
            </a:r>
          </a:p>
          <a:p>
            <a:pPr marL="304800" lvl="1" indent="-304800">
              <a:spcBef>
                <a:spcPts val="800"/>
              </a:spcBef>
              <a:buClr>
                <a:srgbClr val="007FA3"/>
              </a:buClr>
              <a:buFont typeface="Arial" panose="020B0604020202020204" pitchFamily="34" charset="0"/>
              <a:buChar char="•"/>
            </a:pPr>
            <a:r>
              <a:rPr lang="en-US" sz="2400" dirty="0"/>
              <a:t>TL messages and some write transactions are posted transactions  (meaning that no response is expected)</a:t>
            </a:r>
          </a:p>
          <a:p>
            <a:pPr marL="304800" lvl="1" indent="-304800">
              <a:spcBef>
                <a:spcPts val="800"/>
              </a:spcBef>
              <a:buClr>
                <a:srgbClr val="007FA3"/>
              </a:buClr>
              <a:buFont typeface="Arial" panose="020B0604020202020204" pitchFamily="34" charset="0"/>
              <a:buChar char="•"/>
            </a:pPr>
            <a:r>
              <a:rPr lang="en-US" sz="2400" dirty="0"/>
              <a:t>TL packet format supports 32-bit memory addressing and extended 64-bit memory addressing</a:t>
            </a:r>
          </a:p>
          <a:p>
            <a:pPr lvl="1">
              <a:spcBef>
                <a:spcPts val="800"/>
              </a:spcBef>
            </a:pPr>
            <a:endParaRPr lang="en-US" sz="2400" dirty="0"/>
          </a:p>
          <a:p>
            <a:pPr lvl="1">
              <a:spcBef>
                <a:spcPts val="800"/>
              </a:spcBef>
              <a:buNone/>
            </a:pPr>
            <a:endParaRPr lang="en-US" sz="2400" dirty="0"/>
          </a:p>
        </p:txBody>
      </p:sp>
    </p:spTree>
  </p:cSld>
  <p:clrMapOvr>
    <a:masterClrMapping/>
  </p:clrMapOvr>
  <p:transition spd="med">
    <p:wipe dir="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r>
              <a:rPr lang="en-GB" dirty="0"/>
              <a:t>The TL supports four address spaces:</a:t>
            </a:r>
          </a:p>
        </p:txBody>
      </p:sp>
      <p:sp>
        <p:nvSpPr>
          <p:cNvPr id="6" name="Content Placeholder 5"/>
          <p:cNvSpPr>
            <a:spLocks noGrp="1"/>
          </p:cNvSpPr>
          <p:nvPr>
            <p:ph sz="half" idx="4294967295"/>
          </p:nvPr>
        </p:nvSpPr>
        <p:spPr>
          <a:xfrm>
            <a:off x="448444" y="1700808"/>
            <a:ext cx="3835524" cy="1965325"/>
          </a:xfrm>
        </p:spPr>
        <p:txBody>
          <a:bodyPr>
            <a:normAutofit fontScale="92500" lnSpcReduction="10000"/>
          </a:bodyPr>
          <a:lstStyle/>
          <a:p>
            <a:pPr marL="317500" indent="-317500">
              <a:buClr>
                <a:srgbClr val="007FA3"/>
              </a:buClr>
              <a:buFont typeface="Arial" panose="020B0604020202020204" pitchFamily="34" charset="0"/>
              <a:buChar char="•"/>
            </a:pPr>
            <a:r>
              <a:rPr lang="en-US" sz="2200" dirty="0"/>
              <a:t>Memory</a:t>
            </a:r>
          </a:p>
          <a:p>
            <a:pPr marL="647700" lvl="1" indent="-330200">
              <a:buClr>
                <a:srgbClr val="007FA3"/>
              </a:buClr>
              <a:buFont typeface="Arial" panose="020B0604020202020204" pitchFamily="34" charset="0"/>
              <a:buChar char="–"/>
            </a:pPr>
            <a:r>
              <a:rPr lang="en-US" sz="1800" dirty="0"/>
              <a:t>The memory space includes system main memory and PCIe I/O devices</a:t>
            </a:r>
          </a:p>
          <a:p>
            <a:pPr marL="647700" lvl="1" indent="-330200">
              <a:buClr>
                <a:srgbClr val="007FA3"/>
              </a:buClr>
              <a:buFont typeface="Arial" panose="020B0604020202020204" pitchFamily="34" charset="0"/>
              <a:buChar char="–"/>
            </a:pPr>
            <a:r>
              <a:rPr lang="en-US" sz="1800" dirty="0"/>
              <a:t>Certain ranges of memory addresses map into I/O devices</a:t>
            </a:r>
          </a:p>
        </p:txBody>
      </p:sp>
      <p:sp>
        <p:nvSpPr>
          <p:cNvPr id="7" name="Content Placeholder 6"/>
          <p:cNvSpPr>
            <a:spLocks noGrp="1"/>
          </p:cNvSpPr>
          <p:nvPr>
            <p:ph sz="half" idx="4294967295"/>
          </p:nvPr>
        </p:nvSpPr>
        <p:spPr>
          <a:xfrm>
            <a:off x="448444" y="3880445"/>
            <a:ext cx="3835524" cy="1965325"/>
          </a:xfrm>
        </p:spPr>
        <p:txBody>
          <a:bodyPr/>
          <a:lstStyle/>
          <a:p>
            <a:pPr marL="317500" indent="-317500">
              <a:buClr>
                <a:srgbClr val="007FA3"/>
              </a:buClr>
              <a:buFont typeface="Arial" panose="020B0604020202020204" pitchFamily="34" charset="0"/>
              <a:buChar char="•"/>
            </a:pPr>
            <a:r>
              <a:rPr lang="en-US" sz="2000" dirty="0"/>
              <a:t>Configuration</a:t>
            </a:r>
          </a:p>
          <a:p>
            <a:pPr marL="647700" lvl="1" indent="-330200">
              <a:buClr>
                <a:srgbClr val="007FA3"/>
              </a:buClr>
              <a:buFont typeface="Arial" panose="020B0604020202020204" pitchFamily="34" charset="0"/>
              <a:buChar char="–"/>
            </a:pPr>
            <a:r>
              <a:rPr lang="en-US" sz="1800" dirty="0"/>
              <a:t>This address space enables the TL to read/write configuration registers associated with I/O devices</a:t>
            </a:r>
          </a:p>
        </p:txBody>
      </p:sp>
      <p:sp>
        <p:nvSpPr>
          <p:cNvPr id="5" name="Content Placeholder 4"/>
          <p:cNvSpPr>
            <a:spLocks noGrp="1"/>
          </p:cNvSpPr>
          <p:nvPr>
            <p:ph sz="half" idx="4294967295"/>
          </p:nvPr>
        </p:nvSpPr>
        <p:spPr>
          <a:xfrm>
            <a:off x="4572000" y="3861048"/>
            <a:ext cx="3657600" cy="1965325"/>
          </a:xfrm>
        </p:spPr>
        <p:txBody>
          <a:bodyPr/>
          <a:lstStyle/>
          <a:p>
            <a:pPr marL="285750" indent="-285750">
              <a:buClr>
                <a:srgbClr val="007FA3"/>
              </a:buClr>
              <a:buFont typeface="Arial" panose="020B0604020202020204" pitchFamily="34" charset="0"/>
              <a:buChar char="•"/>
            </a:pPr>
            <a:r>
              <a:rPr lang="en-US" sz="2000" dirty="0"/>
              <a:t>Message</a:t>
            </a:r>
          </a:p>
          <a:p>
            <a:pPr marL="520700" lvl="1" indent="-228600">
              <a:buClr>
                <a:srgbClr val="007FA3"/>
              </a:buClr>
              <a:buFont typeface="Arial" panose="020B0604020202020204" pitchFamily="34" charset="0"/>
              <a:buChar char="–"/>
            </a:pPr>
            <a:r>
              <a:rPr lang="en-US" sz="1800" dirty="0"/>
              <a:t>This address space is for control signals related to interrupts, error handling, and power management</a:t>
            </a:r>
          </a:p>
        </p:txBody>
      </p:sp>
      <p:sp>
        <p:nvSpPr>
          <p:cNvPr id="9" name="Content Placeholder 4"/>
          <p:cNvSpPr txBox="1">
            <a:spLocks/>
          </p:cNvSpPr>
          <p:nvPr/>
        </p:nvSpPr>
        <p:spPr bwMode="auto">
          <a:xfrm>
            <a:off x="4572000" y="1671921"/>
            <a:ext cx="3657600" cy="196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285750" indent="-285750">
              <a:buClr>
                <a:srgbClr val="007FA3"/>
              </a:buClr>
              <a:buFont typeface="Arial" panose="020B0604020202020204" pitchFamily="34" charset="0"/>
              <a:buChar char="•"/>
            </a:pPr>
            <a:r>
              <a:rPr lang="en-US" sz="2000" kern="0" dirty="0"/>
              <a:t>I/O</a:t>
            </a:r>
          </a:p>
          <a:p>
            <a:pPr marL="533400" indent="-228600">
              <a:buClr>
                <a:srgbClr val="007FA3"/>
              </a:buClr>
              <a:buFont typeface="Arial" panose="020B0604020202020204" pitchFamily="34" charset="0"/>
              <a:buChar char="–"/>
            </a:pPr>
            <a:r>
              <a:rPr lang="en-US" sz="1800" kern="0" dirty="0"/>
              <a:t>This address space is used for legacy PCI devices, with reserved address ranges used to address legacy I/O devices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pPr algn="ctr"/>
            <a:r>
              <a:rPr lang="en-US" dirty="0"/>
              <a:t>Table 3.2  </a:t>
            </a:r>
            <a:br>
              <a:rPr lang="en-US" dirty="0"/>
            </a:br>
            <a:r>
              <a:rPr lang="en-US" dirty="0" err="1"/>
              <a:t>PCIe</a:t>
            </a:r>
            <a:r>
              <a:rPr lang="en-US" dirty="0"/>
              <a:t> TLP Transaction Types </a:t>
            </a:r>
            <a:endParaRPr lang="en-US" dirty="0">
              <a:effectLst>
                <a:outerShdw blurRad="38100" dist="38100" dir="2700000" algn="tl">
                  <a:srgbClr val="000000">
                    <a:alpha val="43137"/>
                  </a:srgbClr>
                </a:outerShdw>
              </a:effectLst>
            </a:endParaRPr>
          </a:p>
        </p:txBody>
      </p:sp>
      <p:graphicFrame>
        <p:nvGraphicFramePr>
          <p:cNvPr id="5" name="Table 4" descr="The table has 3 columns tables Address Space, T L P Type, Purpose. The rows read as follows from left to right. Memory has 3 T L P Types. They are Memory Read Request, Memory Read Lock Request, Memory Write Request. With the Purpose, Transfer data to or from a location in the system memory map. I O has 2 T L P Types. They are I O Read request, I O Write Request. With the Purpose, Transfer data to or from a location in the system memory map for legacy devices. Configuration has 5 T L P Types. They are Config Type 0 Read Request, Config Type 0 Write Request, Config Type 1 Read Request, Config Type 1 Write Request. With the Purpose, Transfer data to or from a location in the configuration space of a P C Ie device. Message has 2 T L P Types. They are Message Request, Message Request with Data. With the Purpose, provides in band messaging and event reporting. Memory, I O, Configuration has 4 T L P Types. They are Completion, Completion with data, Completion Locked, Completion Locked with Data. With the Purpose, Returned for certain requests." title="A table is titled, P C Ie T L P Transaction Types "/>
          <p:cNvGraphicFramePr>
            <a:graphicFrameLocks noGrp="1"/>
          </p:cNvGraphicFramePr>
          <p:nvPr>
            <p:extLst>
              <p:ext uri="{D42A27DB-BD31-4B8C-83A1-F6EECF244321}">
                <p14:modId xmlns:p14="http://schemas.microsoft.com/office/powerpoint/2010/main" val="3896828024"/>
              </p:ext>
            </p:extLst>
          </p:nvPr>
        </p:nvGraphicFramePr>
        <p:xfrm>
          <a:off x="563240" y="1348519"/>
          <a:ext cx="8401248" cy="4998720"/>
        </p:xfrm>
        <a:graphic>
          <a:graphicData uri="http://schemas.openxmlformats.org/drawingml/2006/table">
            <a:tbl>
              <a:tblPr firstRow="1" bandRow="1">
                <a:tableStyleId>{5C22544A-7EE6-4342-B048-85BDC9FD1C3A}</a:tableStyleId>
              </a:tblPr>
              <a:tblGrid>
                <a:gridCol w="1613830">
                  <a:extLst>
                    <a:ext uri="{9D8B030D-6E8A-4147-A177-3AD203B41FA5}">
                      <a16:colId xmlns:a16="http://schemas.microsoft.com/office/drawing/2014/main" val="4122312373"/>
                    </a:ext>
                  </a:extLst>
                </a:gridCol>
                <a:gridCol w="2680901">
                  <a:extLst>
                    <a:ext uri="{9D8B030D-6E8A-4147-A177-3AD203B41FA5}">
                      <a16:colId xmlns:a16="http://schemas.microsoft.com/office/drawing/2014/main" val="340325420"/>
                    </a:ext>
                  </a:extLst>
                </a:gridCol>
                <a:gridCol w="4106517">
                  <a:extLst>
                    <a:ext uri="{9D8B030D-6E8A-4147-A177-3AD203B41FA5}">
                      <a16:colId xmlns:a16="http://schemas.microsoft.com/office/drawing/2014/main" val="933849417"/>
                    </a:ext>
                  </a:extLst>
                </a:gridCol>
              </a:tblGrid>
              <a:tr h="298399">
                <a:tc>
                  <a:txBody>
                    <a:bodyPr/>
                    <a:lstStyle/>
                    <a:p>
                      <a:pPr algn="ctr"/>
                      <a:r>
                        <a:rPr lang="en-IN" sz="1400" b="1" dirty="0">
                          <a:solidFill>
                            <a:schemeClr val="tx1"/>
                          </a:solidFill>
                        </a:rPr>
                        <a:t>Address Space</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IN" sz="1400" b="1" dirty="0">
                          <a:solidFill>
                            <a:schemeClr val="tx1"/>
                          </a:solidFill>
                        </a:rPr>
                        <a:t>TLP Type</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ctr"/>
                      <a:r>
                        <a:rPr lang="en-IN" sz="1400" b="1" dirty="0">
                          <a:solidFill>
                            <a:schemeClr val="tx1"/>
                          </a:solidFill>
                        </a:rPr>
                        <a:t>Purpose</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3717666487"/>
                  </a:ext>
                </a:extLst>
              </a:tr>
              <a:tr h="292656">
                <a:tc rowSpan="3">
                  <a:txBody>
                    <a:bodyPr/>
                    <a:lstStyle/>
                    <a:p>
                      <a:pPr algn="l"/>
                      <a:r>
                        <a:rPr lang="en-IN" sz="1400" b="1" dirty="0"/>
                        <a:t>Memory</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IN" sz="1400" b="0" i="0" u="none" strike="noStrike" cap="none" baseline="0" dirty="0">
                          <a:solidFill>
                            <a:schemeClr val="dk1"/>
                          </a:solidFill>
                          <a:latin typeface="+mn-lt"/>
                          <a:ea typeface="+mn-ea"/>
                          <a:cs typeface="+mn-cs"/>
                          <a:sym typeface="Arial"/>
                        </a:rPr>
                        <a:t>Memory Read Request</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rowSpan="3">
                  <a:txBody>
                    <a:bodyPr/>
                    <a:lstStyle/>
                    <a:p>
                      <a:pPr algn="l"/>
                      <a:r>
                        <a:rPr lang="en-US" sz="1400" dirty="0"/>
                        <a:t>Transfer data to or from a location in the system</a:t>
                      </a:r>
                    </a:p>
                    <a:p>
                      <a:pPr algn="l"/>
                      <a:r>
                        <a:rPr lang="en-US" sz="1400" dirty="0"/>
                        <a:t>memory map.</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062764516"/>
                  </a:ext>
                </a:extLst>
              </a:tr>
              <a:tr h="298399">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cap="none" baseline="0" dirty="0">
                          <a:solidFill>
                            <a:schemeClr val="dk1"/>
                          </a:solidFill>
                          <a:latin typeface="+mn-lt"/>
                          <a:ea typeface="+mn-ea"/>
                          <a:cs typeface="+mn-cs"/>
                          <a:sym typeface="Arial"/>
                        </a:rPr>
                        <a:t>Memory Read Lock Request</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801756320"/>
                  </a:ext>
                </a:extLst>
              </a:tr>
              <a:tr h="292656">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IN" sz="1400" b="0" i="0" u="none" strike="noStrike" cap="none" baseline="0" dirty="0">
                          <a:solidFill>
                            <a:schemeClr val="dk1"/>
                          </a:solidFill>
                          <a:latin typeface="+mn-lt"/>
                          <a:ea typeface="+mn-ea"/>
                          <a:cs typeface="+mn-cs"/>
                          <a:sym typeface="Arial"/>
                        </a:rPr>
                        <a:t>Memory Write Request</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007438362"/>
                  </a:ext>
                </a:extLst>
              </a:tr>
              <a:tr h="292656">
                <a:tc rowSpan="2">
                  <a:txBody>
                    <a:bodyPr/>
                    <a:lstStyle/>
                    <a:p>
                      <a:pPr algn="l"/>
                      <a:r>
                        <a:rPr lang="en-IN" sz="1400" b="1" dirty="0"/>
                        <a:t>I/O</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l"/>
                      <a:r>
                        <a:rPr lang="en-IN" sz="1400" b="0" i="0" u="none" strike="noStrike" cap="none" baseline="0" dirty="0">
                          <a:solidFill>
                            <a:schemeClr val="dk1"/>
                          </a:solidFill>
                          <a:latin typeface="+mn-lt"/>
                          <a:ea typeface="+mn-ea"/>
                          <a:cs typeface="+mn-cs"/>
                          <a:sym typeface="Arial"/>
                        </a:rPr>
                        <a:t>I/O Read Request</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rowSpan="2">
                  <a:txBody>
                    <a:bodyPr/>
                    <a:lstStyle/>
                    <a:p>
                      <a:pPr algn="l"/>
                      <a:r>
                        <a:rPr lang="en-US" sz="1400" b="0" i="0" u="none" strike="noStrike" cap="none" baseline="0" dirty="0">
                          <a:solidFill>
                            <a:schemeClr val="dk1"/>
                          </a:solidFill>
                          <a:latin typeface="+mn-lt"/>
                          <a:ea typeface="+mn-ea"/>
                          <a:cs typeface="+mn-cs"/>
                          <a:sym typeface="Arial"/>
                        </a:rPr>
                        <a:t>Transfer data to or from a location in the system</a:t>
                      </a:r>
                    </a:p>
                    <a:p>
                      <a:pPr algn="l"/>
                      <a:r>
                        <a:rPr lang="en-US" sz="1400" b="0" i="0" u="none" strike="noStrike" cap="none" baseline="0" dirty="0">
                          <a:solidFill>
                            <a:schemeClr val="dk1"/>
                          </a:solidFill>
                          <a:latin typeface="+mn-lt"/>
                          <a:ea typeface="+mn-ea"/>
                          <a:cs typeface="+mn-cs"/>
                          <a:sym typeface="Arial"/>
                        </a:rPr>
                        <a:t>I/O Write Request memory map for legacy devices.</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794824530"/>
                  </a:ext>
                </a:extLst>
              </a:tr>
              <a:tr h="409718">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IN" sz="1400" b="0" i="0" u="none" strike="noStrike" cap="none" baseline="0" dirty="0">
                          <a:solidFill>
                            <a:schemeClr val="dk1"/>
                          </a:solidFill>
                          <a:latin typeface="+mn-lt"/>
                          <a:ea typeface="+mn-ea"/>
                          <a:cs typeface="+mn-cs"/>
                          <a:sym typeface="Arial"/>
                        </a:rPr>
                        <a:t>I/O Write Request</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149877881"/>
                  </a:ext>
                </a:extLst>
              </a:tr>
              <a:tr h="292656">
                <a:tc rowSpan="4">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b="1" dirty="0"/>
                        <a:t>Configuration</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err="1"/>
                        <a:t>Config</a:t>
                      </a:r>
                      <a:r>
                        <a:rPr lang="en-US" sz="1400" dirty="0"/>
                        <a:t> Type 0 Read Request</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rowSpan="4">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Transfer data to or from a location in the configuration</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a:t>space of a </a:t>
                      </a:r>
                      <a:r>
                        <a:rPr lang="en-US" sz="1400" dirty="0" err="1"/>
                        <a:t>PCIe</a:t>
                      </a:r>
                      <a:r>
                        <a:rPr lang="en-US" sz="1400" dirty="0"/>
                        <a:t> device.</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662666875"/>
                  </a:ext>
                </a:extLst>
              </a:tr>
              <a:tr h="292656">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US" sz="1400" dirty="0" err="1"/>
                        <a:t>Config</a:t>
                      </a:r>
                      <a:r>
                        <a:rPr lang="en-US" sz="1400" dirty="0"/>
                        <a:t> Type 0 Write Request</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741382163"/>
                  </a:ext>
                </a:extLst>
              </a:tr>
              <a:tr h="298399">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err="1"/>
                        <a:t>Config</a:t>
                      </a:r>
                      <a:r>
                        <a:rPr lang="en-US" sz="1400" dirty="0"/>
                        <a:t> Type 1 Read Request</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178682902"/>
                  </a:ext>
                </a:extLst>
              </a:tr>
              <a:tr h="292656">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US" sz="1400" dirty="0" err="1"/>
                        <a:t>Config</a:t>
                      </a:r>
                      <a:r>
                        <a:rPr lang="en-US" sz="1400" dirty="0"/>
                        <a:t> Type 1 Write Request</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244295494"/>
                  </a:ext>
                </a:extLst>
              </a:tr>
              <a:tr h="292656">
                <a:tc rowSpan="2">
                  <a:txBody>
                    <a:bodyPr/>
                    <a:lstStyle/>
                    <a:p>
                      <a:pPr algn="l"/>
                      <a:r>
                        <a:rPr lang="en-IN" sz="1400" b="1" dirty="0"/>
                        <a:t>Message</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pPr algn="l"/>
                      <a:r>
                        <a:rPr lang="en-IN" sz="1400" dirty="0"/>
                        <a:t>Message Request</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rowSpan="2">
                  <a:txBody>
                    <a:bodyPr/>
                    <a:lstStyle/>
                    <a:p>
                      <a:pPr algn="l"/>
                      <a:r>
                        <a:rPr lang="en-US" sz="1400" dirty="0"/>
                        <a:t>Provides in-band messaging and event reporting.</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175308428"/>
                  </a:ext>
                </a:extLst>
              </a:tr>
              <a:tr h="292656">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IN" sz="1400" dirty="0"/>
                        <a:t>Message Request with Data</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3875852866"/>
                  </a:ext>
                </a:extLst>
              </a:tr>
              <a:tr h="292656">
                <a:tc rowSpan="4">
                  <a:txBody>
                    <a:bodyPr/>
                    <a:lstStyle/>
                    <a:p>
                      <a:pPr algn="l"/>
                      <a:r>
                        <a:rPr lang="en-IN" sz="1400" b="1" dirty="0"/>
                        <a:t>Memory, I/O,</a:t>
                      </a:r>
                    </a:p>
                    <a:p>
                      <a:pPr algn="l"/>
                      <a:r>
                        <a:rPr lang="en-IN" sz="1400" b="1" dirty="0"/>
                        <a:t>Configuration</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IN" sz="1400" dirty="0"/>
                        <a:t>Completion</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rowSpan="4">
                  <a:txBody>
                    <a:bodyPr/>
                    <a:lstStyle/>
                    <a:p>
                      <a:pPr algn="l"/>
                      <a:r>
                        <a:rPr lang="en-IN" sz="1600" b="0" i="0" u="none" strike="noStrike" cap="none" baseline="0" dirty="0">
                          <a:solidFill>
                            <a:schemeClr val="dk1"/>
                          </a:solidFill>
                          <a:latin typeface="+mn-lt"/>
                          <a:ea typeface="+mn-ea"/>
                          <a:cs typeface="+mn-cs"/>
                          <a:sym typeface="Arial"/>
                        </a:rPr>
                        <a:t>Returned for certain requests.</a:t>
                      </a:r>
                      <a:endParaRPr lang="en-IN" sz="14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1633350340"/>
                  </a:ext>
                </a:extLst>
              </a:tr>
              <a:tr h="292656">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IN" sz="1400" dirty="0"/>
                        <a:t>Completion with Data</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490858483"/>
                  </a:ext>
                </a:extLst>
              </a:tr>
              <a:tr h="292656">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IN" sz="1400" dirty="0"/>
                        <a:t>Completion Locked</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762649626"/>
                  </a:ext>
                </a:extLst>
              </a:tr>
              <a:tr h="292656">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l"/>
                      <a:r>
                        <a:rPr lang="en-IN" sz="1400" dirty="0"/>
                        <a:t>Completion Locked with Data</a:t>
                      </a:r>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vMerge="1">
                  <a:txBody>
                    <a:bodyPr/>
                    <a:lstStyle/>
                    <a:p>
                      <a:pPr algn="l"/>
                      <a:endParaRPr lang="en-IN" sz="1200" dirty="0"/>
                    </a:p>
                  </a:txBody>
                  <a:tcPr anchor="ctr">
                    <a:lnL w="12700" cap="flat" cmpd="sng" algn="ctr">
                      <a:solidFill>
                        <a:srgbClr val="007FA3"/>
                      </a:solidFill>
                      <a:prstDash val="solid"/>
                      <a:round/>
                      <a:headEnd type="none" w="med" len="med"/>
                      <a:tailEnd type="none" w="med" len="med"/>
                    </a:lnL>
                    <a:lnR w="12700" cap="flat" cmpd="sng" algn="ctr">
                      <a:solidFill>
                        <a:srgbClr val="007FA3"/>
                      </a:solidFill>
                      <a:prstDash val="solid"/>
                      <a:round/>
                      <a:headEnd type="none" w="med" len="med"/>
                      <a:tailEnd type="none" w="med" len="med"/>
                    </a:lnR>
                    <a:lnT w="12700" cap="flat" cmpd="sng" algn="ctr">
                      <a:solidFill>
                        <a:srgbClr val="007FA3"/>
                      </a:solidFill>
                      <a:prstDash val="solid"/>
                      <a:round/>
                      <a:headEnd type="none" w="med" len="med"/>
                      <a:tailEnd type="none" w="med" len="med"/>
                    </a:lnT>
                    <a:lnB w="12700" cap="flat" cmpd="sng" algn="ctr">
                      <a:solidFill>
                        <a:srgbClr val="007FA3"/>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extLst>
                  <a:ext uri="{0D108BD9-81ED-4DB2-BD59-A6C34878D82A}">
                    <a16:rowId xmlns:a16="http://schemas.microsoft.com/office/drawing/2014/main" val="2580734806"/>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 section A shows a transaction layer packet. The structure of the T L P is as follows. S T P framing, sequence number, Header, Data, E C R C, L C R C, S T P framing. The numbers of octets for each layer are as follows. S T P framing, 1. Sequence number, 2. Header 12 or 16. Data 0 to 4096. E C R C, 0 or 4. L C R C, 4. S T P framing 1. S T P framing is appended by physical layer. L C R C and sequence number are appended by data link layer. E C R C, Data and Header are created by transaction layer. Diagram section B shows a Data link layer packet. The layers and the number of octets are as follows. Start, 1. D L L P, 4. C R C, 2. End, 1. The D L L P and C R C are created by D L L. Start and end are appended by P L." title="A diagram illustrates the P C I e protocol data unit forma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5816" y="-99392"/>
            <a:ext cx="5256584" cy="6802638"/>
          </a:xfrm>
          <a:prstGeom prst="rect">
            <a:avLst/>
          </a:prstGeom>
        </p:spPr>
      </p:pic>
      <p:sp>
        <p:nvSpPr>
          <p:cNvPr id="2" name="Title 1">
            <a:extLst>
              <a:ext uri="{FF2B5EF4-FFF2-40B4-BE49-F238E27FC236}">
                <a16:creationId xmlns:a16="http://schemas.microsoft.com/office/drawing/2014/main" id="{23DEEA58-B86D-4FEE-AF0E-15B362C0CEBD}"/>
              </a:ext>
            </a:extLst>
          </p:cNvPr>
          <p:cNvSpPr>
            <a:spLocks noGrp="1"/>
          </p:cNvSpPr>
          <p:nvPr>
            <p:ph type="title"/>
          </p:nvPr>
        </p:nvSpPr>
        <p:spPr/>
        <p:txBody>
          <a:bodyPr/>
          <a:lstStyle/>
          <a:p>
            <a:r>
              <a:rPr lang="en-US" dirty="0"/>
              <a:t>Figure 3.25</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normAutofit/>
          </a:bodyPr>
          <a:lstStyle/>
          <a:p>
            <a:r>
              <a:rPr lang="en-US" dirty="0"/>
              <a:t>Summary</a:t>
            </a:r>
          </a:p>
        </p:txBody>
      </p:sp>
      <p:sp>
        <p:nvSpPr>
          <p:cNvPr id="44035" name="Rectangle 3"/>
          <p:cNvSpPr>
            <a:spLocks noGrp="1" noChangeArrowheads="1"/>
          </p:cNvSpPr>
          <p:nvPr>
            <p:ph type="body" idx="1"/>
          </p:nvPr>
        </p:nvSpPr>
        <p:spPr>
          <a:xfrm>
            <a:off x="350257" y="1600200"/>
            <a:ext cx="8443487" cy="4525963"/>
          </a:xfrm>
        </p:spPr>
        <p:txBody>
          <a:bodyPr>
            <a:normAutofit/>
          </a:bodyPr>
          <a:lstStyle/>
          <a:p>
            <a:pPr marL="101600" indent="0">
              <a:buNone/>
            </a:pPr>
            <a:r>
              <a:rPr lang="en-US" sz="3600" dirty="0"/>
              <a:t>Chapter 3</a:t>
            </a:r>
          </a:p>
          <a:p>
            <a:endParaRPr lang="en-US" dirty="0"/>
          </a:p>
        </p:txBody>
      </p:sp>
      <p:sp>
        <p:nvSpPr>
          <p:cNvPr id="30" name="Content Placeholder 29"/>
          <p:cNvSpPr>
            <a:spLocks noGrp="1"/>
          </p:cNvSpPr>
          <p:nvPr>
            <p:ph sz="half" idx="4294967295"/>
          </p:nvPr>
        </p:nvSpPr>
        <p:spPr>
          <a:xfrm>
            <a:off x="442144" y="2420888"/>
            <a:ext cx="3657600" cy="3589586"/>
          </a:xfrm>
        </p:spPr>
        <p:txBody>
          <a:bodyPr>
            <a:normAutofit/>
          </a:bodyPr>
          <a:lstStyle/>
          <a:p>
            <a:pPr marL="317500" indent="-317500">
              <a:spcBef>
                <a:spcPts val="600"/>
              </a:spcBef>
              <a:buClr>
                <a:srgbClr val="007FA3"/>
              </a:buClr>
              <a:buFont typeface="Arial" panose="020B0604020202020204" pitchFamily="34" charset="0"/>
              <a:buChar char="•"/>
            </a:pPr>
            <a:r>
              <a:rPr lang="en-US" sz="2000" dirty="0"/>
              <a:t>Computer components</a:t>
            </a:r>
          </a:p>
          <a:p>
            <a:pPr marL="317500" indent="-317500">
              <a:spcBef>
                <a:spcPts val="600"/>
              </a:spcBef>
              <a:buClr>
                <a:srgbClr val="007FA3"/>
              </a:buClr>
              <a:buFont typeface="Arial" panose="020B0604020202020204" pitchFamily="34" charset="0"/>
              <a:buChar char="•"/>
            </a:pPr>
            <a:r>
              <a:rPr lang="en-US" sz="2000" dirty="0"/>
              <a:t>Computer function</a:t>
            </a:r>
          </a:p>
          <a:p>
            <a:pPr marL="660400" lvl="1" indent="-330200">
              <a:spcBef>
                <a:spcPts val="600"/>
              </a:spcBef>
              <a:buClr>
                <a:srgbClr val="007FA3"/>
              </a:buClr>
              <a:buFont typeface="Arial" panose="020B0604020202020204" pitchFamily="34" charset="0"/>
              <a:buChar char="–"/>
            </a:pPr>
            <a:r>
              <a:rPr lang="en-US" sz="2000" dirty="0"/>
              <a:t>Instruction fetch and execute</a:t>
            </a:r>
          </a:p>
          <a:p>
            <a:pPr marL="660400" lvl="1" indent="-330200">
              <a:spcBef>
                <a:spcPts val="600"/>
              </a:spcBef>
              <a:buClr>
                <a:srgbClr val="007FA3"/>
              </a:buClr>
              <a:buFont typeface="Arial" panose="020B0604020202020204" pitchFamily="34" charset="0"/>
              <a:buChar char="–"/>
            </a:pPr>
            <a:r>
              <a:rPr lang="en-US" sz="2000" dirty="0"/>
              <a:t>Interrupts</a:t>
            </a:r>
          </a:p>
          <a:p>
            <a:pPr marL="660400" lvl="1" indent="-330200">
              <a:spcBef>
                <a:spcPts val="600"/>
              </a:spcBef>
              <a:buClr>
                <a:srgbClr val="007FA3"/>
              </a:buClr>
              <a:buFont typeface="Arial" panose="020B0604020202020204" pitchFamily="34" charset="0"/>
              <a:buChar char="–"/>
            </a:pPr>
            <a:r>
              <a:rPr lang="en-US" sz="2000" dirty="0"/>
              <a:t>I/O function</a:t>
            </a:r>
          </a:p>
          <a:p>
            <a:pPr marL="317500" indent="-317500">
              <a:spcBef>
                <a:spcPts val="600"/>
              </a:spcBef>
              <a:buClr>
                <a:srgbClr val="007FA3"/>
              </a:buClr>
              <a:buFont typeface="Arial" panose="020B0604020202020204" pitchFamily="34" charset="0"/>
              <a:buChar char="•"/>
            </a:pPr>
            <a:r>
              <a:rPr lang="en-US" sz="2000" dirty="0"/>
              <a:t>Interconnection structures</a:t>
            </a:r>
          </a:p>
          <a:p>
            <a:pPr marL="317500" indent="-317500">
              <a:spcBef>
                <a:spcPts val="600"/>
              </a:spcBef>
              <a:buClr>
                <a:srgbClr val="007FA3"/>
              </a:buClr>
              <a:buFont typeface="Arial" panose="020B0604020202020204" pitchFamily="34" charset="0"/>
              <a:buChar char="•"/>
            </a:pPr>
            <a:r>
              <a:rPr lang="en-US" sz="2000" dirty="0"/>
              <a:t>Bus interconnection</a:t>
            </a:r>
          </a:p>
        </p:txBody>
      </p:sp>
      <p:sp>
        <p:nvSpPr>
          <p:cNvPr id="32" name="Content Placeholder 31"/>
          <p:cNvSpPr>
            <a:spLocks noGrp="1"/>
          </p:cNvSpPr>
          <p:nvPr>
            <p:ph sz="quarter" idx="4294967295"/>
          </p:nvPr>
        </p:nvSpPr>
        <p:spPr>
          <a:xfrm>
            <a:off x="4572000" y="1888332"/>
            <a:ext cx="3810000" cy="4724400"/>
          </a:xfrm>
        </p:spPr>
        <p:txBody>
          <a:bodyPr>
            <a:normAutofit/>
          </a:bodyPr>
          <a:lstStyle/>
          <a:p>
            <a:pPr marL="317500" lvl="1" indent="-317500">
              <a:spcBef>
                <a:spcPts val="600"/>
              </a:spcBef>
              <a:buClr>
                <a:srgbClr val="007FA3"/>
              </a:buClr>
              <a:buFont typeface="Arial" panose="020B0604020202020204" pitchFamily="34" charset="0"/>
              <a:buChar char="•"/>
            </a:pPr>
            <a:r>
              <a:rPr lang="en-US" sz="2000" dirty="0"/>
              <a:t>Point-to-point interconnect</a:t>
            </a:r>
          </a:p>
          <a:p>
            <a:pPr marL="647700" lvl="1" indent="-304800">
              <a:spcBef>
                <a:spcPts val="600"/>
              </a:spcBef>
              <a:buClr>
                <a:srgbClr val="007FA3"/>
              </a:buClr>
              <a:buFont typeface="Arial" panose="020B0604020202020204" pitchFamily="34" charset="0"/>
              <a:buChar char="–"/>
            </a:pPr>
            <a:r>
              <a:rPr lang="en-US" sz="2000" dirty="0"/>
              <a:t>QPI physical layer</a:t>
            </a:r>
          </a:p>
          <a:p>
            <a:pPr marL="647700" lvl="1" indent="-304800">
              <a:spcBef>
                <a:spcPts val="600"/>
              </a:spcBef>
              <a:buClr>
                <a:srgbClr val="007FA3"/>
              </a:buClr>
              <a:buFont typeface="Arial" panose="020B0604020202020204" pitchFamily="34" charset="0"/>
              <a:buChar char="–"/>
            </a:pPr>
            <a:r>
              <a:rPr lang="en-US" sz="2000" dirty="0"/>
              <a:t>QPI link layer</a:t>
            </a:r>
          </a:p>
          <a:p>
            <a:pPr marL="647700" lvl="1" indent="-304800">
              <a:spcBef>
                <a:spcPts val="600"/>
              </a:spcBef>
              <a:buClr>
                <a:srgbClr val="007FA3"/>
              </a:buClr>
              <a:buFont typeface="Arial" panose="020B0604020202020204" pitchFamily="34" charset="0"/>
              <a:buChar char="–"/>
            </a:pPr>
            <a:r>
              <a:rPr lang="en-US" sz="2000" dirty="0"/>
              <a:t>QPI routing layer</a:t>
            </a:r>
          </a:p>
          <a:p>
            <a:pPr marL="647700" lvl="1" indent="-304800">
              <a:spcBef>
                <a:spcPts val="600"/>
              </a:spcBef>
              <a:buClr>
                <a:srgbClr val="007FA3"/>
              </a:buClr>
              <a:buFont typeface="Arial" panose="020B0604020202020204" pitchFamily="34" charset="0"/>
              <a:buChar char="–"/>
            </a:pPr>
            <a:r>
              <a:rPr lang="en-US" sz="2000" dirty="0"/>
              <a:t>QPI protocol layer</a:t>
            </a:r>
          </a:p>
          <a:p>
            <a:pPr marL="317500" lvl="1" indent="-317500">
              <a:spcBef>
                <a:spcPts val="600"/>
              </a:spcBef>
              <a:buClr>
                <a:srgbClr val="007FA3"/>
              </a:buClr>
              <a:buFont typeface="Arial" panose="020B0604020202020204" pitchFamily="34" charset="0"/>
              <a:buChar char="•"/>
            </a:pPr>
            <a:r>
              <a:rPr lang="en-US" sz="2000" dirty="0"/>
              <a:t>PCI express</a:t>
            </a:r>
          </a:p>
          <a:p>
            <a:pPr marL="647700" lvl="1" indent="-304800">
              <a:spcBef>
                <a:spcPts val="600"/>
              </a:spcBef>
              <a:buClr>
                <a:srgbClr val="007FA3"/>
              </a:buClr>
              <a:buFont typeface="Arial" panose="020B0604020202020204" pitchFamily="34" charset="0"/>
              <a:buChar char="–"/>
            </a:pPr>
            <a:r>
              <a:rPr lang="en-US" sz="2000" dirty="0"/>
              <a:t>PCI physical and logical architecture</a:t>
            </a:r>
          </a:p>
          <a:p>
            <a:pPr marL="647700" lvl="1" indent="-304800">
              <a:spcBef>
                <a:spcPts val="600"/>
              </a:spcBef>
              <a:buClr>
                <a:srgbClr val="007FA3"/>
              </a:buClr>
              <a:buFont typeface="Arial" panose="020B0604020202020204" pitchFamily="34" charset="0"/>
              <a:buChar char="–"/>
            </a:pPr>
            <a:r>
              <a:rPr lang="en-US" sz="2000" dirty="0"/>
              <a:t>PCIe physical layer</a:t>
            </a:r>
          </a:p>
          <a:p>
            <a:pPr marL="647700" lvl="1" indent="-304800">
              <a:spcBef>
                <a:spcPts val="600"/>
              </a:spcBef>
              <a:buClr>
                <a:srgbClr val="007FA3"/>
              </a:buClr>
              <a:buFont typeface="Arial" panose="020B0604020202020204" pitchFamily="34" charset="0"/>
              <a:buChar char="–"/>
            </a:pPr>
            <a:r>
              <a:rPr lang="en-US" sz="2000" dirty="0"/>
              <a:t>PCIe transaction layer</a:t>
            </a:r>
          </a:p>
          <a:p>
            <a:pPr marL="647700" lvl="1" indent="-304800">
              <a:spcBef>
                <a:spcPts val="600"/>
              </a:spcBef>
              <a:buClr>
                <a:srgbClr val="007FA3"/>
              </a:buClr>
              <a:buFont typeface="Arial" panose="020B0604020202020204" pitchFamily="34" charset="0"/>
              <a:buChar char="–"/>
            </a:pPr>
            <a:r>
              <a:rPr lang="en-US" sz="2000" dirty="0"/>
              <a:t>PCIe data link layer</a:t>
            </a:r>
          </a:p>
        </p:txBody>
      </p:sp>
      <p:sp>
        <p:nvSpPr>
          <p:cNvPr id="31" name="Text Placeholder 30"/>
          <p:cNvSpPr>
            <a:spLocks noGrp="1"/>
          </p:cNvSpPr>
          <p:nvPr>
            <p:ph type="body" sz="quarter" idx="4294967295"/>
          </p:nvPr>
        </p:nvSpPr>
        <p:spPr>
          <a:xfrm>
            <a:off x="4572000" y="416387"/>
            <a:ext cx="3657600" cy="1411695"/>
          </a:xfrm>
        </p:spPr>
        <p:txBody>
          <a:bodyPr/>
          <a:lstStyle/>
          <a:p>
            <a:r>
              <a:rPr lang="en-US" sz="2800" dirty="0">
                <a:solidFill>
                  <a:schemeClr val="tx1"/>
                </a:solidFill>
                <a:latin typeface="+mj-lt"/>
                <a:ea typeface="+mj-ea"/>
                <a:cs typeface="+mj-cs"/>
              </a:rPr>
              <a:t>A Top-Level View of Computer Function and Interconnection</a:t>
            </a:r>
            <a:endParaRPr lang="en-US" sz="2800"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Diagram 14"/>
          <p:cNvGraphicFramePr/>
          <p:nvPr>
            <p:extLst>
              <p:ext uri="{D42A27DB-BD31-4B8C-83A1-F6EECF244321}">
                <p14:modId xmlns:p14="http://schemas.microsoft.com/office/powerpoint/2010/main" val="3613932511"/>
              </p:ext>
            </p:extLst>
          </p:nvPr>
        </p:nvGraphicFramePr>
        <p:xfrm>
          <a:off x="0" y="203200"/>
          <a:ext cx="5970495" cy="61721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a:extLst>
              <a:ext uri="{FF2B5EF4-FFF2-40B4-BE49-F238E27FC236}">
                <a16:creationId xmlns:a16="http://schemas.microsoft.com/office/drawing/2014/main" id="{736B5068-75F7-416B-A30B-06374A9C99D1}"/>
              </a:ext>
            </a:extLst>
          </p:cNvPr>
          <p:cNvSpPr>
            <a:spLocks noGrp="1"/>
          </p:cNvSpPr>
          <p:nvPr>
            <p:ph type="title"/>
          </p:nvPr>
        </p:nvSpPr>
        <p:spPr>
          <a:xfrm>
            <a:off x="3851920" y="5063"/>
            <a:ext cx="5040560" cy="583449"/>
          </a:xfrm>
        </p:spPr>
        <p:txBody>
          <a:bodyPr/>
          <a:lstStyle/>
          <a:p>
            <a:r>
              <a:rPr lang="en-US" dirty="0"/>
              <a:t>Memory, MAR, and MBR</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he central processing unit and the Input output module interact with the main memory through the system bus. The main memory contains a series of instructions and data ranging from 0 to n minus 1. The C P U consists of the Processor, or P C, Instruction register, or I R, the Execution unit, Memory address register, or M A R, the Memory buffer register, or M B R, the Input output address register or I slash O A R, and Input output buffer register, or I slash O B R. The input output module contains a list of buffers." title="A diagram illustrates the top level components of a computer system and interactions between them."/>
          <p:cNvPicPr>
            <a:picLocks noChangeAspect="1"/>
          </p:cNvPicPr>
          <p:nvPr/>
        </p:nvPicPr>
        <p:blipFill rotWithShape="1">
          <a:blip r:embed="rId3">
            <a:extLst>
              <a:ext uri="{28A0092B-C50C-407E-A947-70E740481C1C}">
                <a14:useLocalDpi xmlns:a14="http://schemas.microsoft.com/office/drawing/2010/main" val="0"/>
              </a:ext>
            </a:extLst>
          </a:blip>
          <a:srcRect t="7070" b="17677"/>
          <a:stretch/>
        </p:blipFill>
        <p:spPr>
          <a:xfrm>
            <a:off x="2220547" y="0"/>
            <a:ext cx="6923453" cy="6742448"/>
          </a:xfrm>
          <a:prstGeom prst="rect">
            <a:avLst/>
          </a:prstGeom>
        </p:spPr>
      </p:pic>
      <p:sp>
        <p:nvSpPr>
          <p:cNvPr id="3" name="Title 2">
            <a:extLst>
              <a:ext uri="{FF2B5EF4-FFF2-40B4-BE49-F238E27FC236}">
                <a16:creationId xmlns:a16="http://schemas.microsoft.com/office/drawing/2014/main" id="{2D87C8DF-0550-40ED-8BFA-195A478116F4}"/>
              </a:ext>
            </a:extLst>
          </p:cNvPr>
          <p:cNvSpPr>
            <a:spLocks noGrp="1"/>
          </p:cNvSpPr>
          <p:nvPr>
            <p:ph type="title"/>
          </p:nvPr>
        </p:nvSpPr>
        <p:spPr/>
        <p:txBody>
          <a:bodyPr/>
          <a:lstStyle/>
          <a:p>
            <a:r>
              <a:rPr lang="en-US" dirty="0"/>
              <a:t>Figure 3.2</a:t>
            </a:r>
          </a:p>
        </p:txBody>
      </p:sp>
    </p:spTree>
  </p:cSld>
  <p:clrMapOvr>
    <a:masterClrMapping/>
  </p:clrMapOvr>
  <p:transition spd="med">
    <p:zo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tart command leads to fetch next instruction. The process is named, fetch cycle. The fetch next instruction leads to execute instruction. This process is labeled, execute cycle. After execution, the program either loops back to the start instruction or halts." title="A diagram explains the two step description of the instruction cycle."/>
          <p:cNvPicPr>
            <a:picLocks noChangeAspect="1"/>
          </p:cNvPicPr>
          <p:nvPr/>
        </p:nvPicPr>
        <p:blipFill rotWithShape="1">
          <a:blip r:embed="rId3">
            <a:extLst>
              <a:ext uri="{28A0092B-C50C-407E-A947-70E740481C1C}">
                <a14:useLocalDpi xmlns:a14="http://schemas.microsoft.com/office/drawing/2010/main" val="0"/>
              </a:ext>
            </a:extLst>
          </a:blip>
          <a:srcRect t="31483" b="28787"/>
          <a:stretch/>
        </p:blipFill>
        <p:spPr>
          <a:xfrm>
            <a:off x="-324544" y="1268760"/>
            <a:ext cx="9937104" cy="5109273"/>
          </a:xfrm>
          <a:prstGeom prst="rect">
            <a:avLst/>
          </a:prstGeom>
        </p:spPr>
      </p:pic>
      <p:sp>
        <p:nvSpPr>
          <p:cNvPr id="2" name="Title 1">
            <a:extLst>
              <a:ext uri="{FF2B5EF4-FFF2-40B4-BE49-F238E27FC236}">
                <a16:creationId xmlns:a16="http://schemas.microsoft.com/office/drawing/2014/main" id="{2AC621CF-3D8D-40A3-BB21-1BEA59CAAA78}"/>
              </a:ext>
            </a:extLst>
          </p:cNvPr>
          <p:cNvSpPr>
            <a:spLocks noGrp="1"/>
          </p:cNvSpPr>
          <p:nvPr>
            <p:ph type="title"/>
          </p:nvPr>
        </p:nvSpPr>
        <p:spPr/>
        <p:txBody>
          <a:bodyPr/>
          <a:lstStyle/>
          <a:p>
            <a:r>
              <a:rPr lang="en-US" dirty="0"/>
              <a:t>Figure 3.3</a:t>
            </a:r>
          </a:p>
        </p:txBody>
      </p:sp>
    </p:spTree>
  </p:cSld>
  <p:clrMapOvr>
    <a:masterClrMapping/>
  </p:clrMapOvr>
  <p:transition spd="med">
    <p:zo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r>
              <a:rPr lang="en-US" dirty="0"/>
              <a:t>Fetch Cycle</a:t>
            </a:r>
          </a:p>
        </p:txBody>
      </p:sp>
      <p:sp>
        <p:nvSpPr>
          <p:cNvPr id="48131" name="Rectangle 3"/>
          <p:cNvSpPr>
            <a:spLocks noGrp="1" noChangeArrowheads="1"/>
          </p:cNvSpPr>
          <p:nvPr>
            <p:ph type="body" idx="1"/>
          </p:nvPr>
        </p:nvSpPr>
        <p:spPr/>
        <p:txBody>
          <a:bodyPr>
            <a:noAutofit/>
          </a:bodyPr>
          <a:lstStyle/>
          <a:p>
            <a:pPr marL="315913" indent="-315913">
              <a:buFont typeface="Arial" panose="020B0604020202020204" pitchFamily="34" charset="0"/>
              <a:buChar char="•"/>
            </a:pPr>
            <a:r>
              <a:rPr lang="en-US" dirty="0"/>
              <a:t>At the beginning of each instruction cycle the processor fetches an instruction from memory</a:t>
            </a:r>
          </a:p>
          <a:p>
            <a:pPr marL="315913" lvl="1" indent="-315913">
              <a:spcBef>
                <a:spcPts val="2000"/>
              </a:spcBef>
              <a:buFont typeface="Arial" panose="020B0604020202020204" pitchFamily="34" charset="0"/>
              <a:buChar char="•"/>
            </a:pPr>
            <a:r>
              <a:rPr lang="en-US" sz="2400" dirty="0"/>
              <a:t>The program counter (PC) holds the address of the instruction to be fetched next</a:t>
            </a:r>
          </a:p>
          <a:p>
            <a:pPr marL="315913" lvl="1" indent="-315913">
              <a:spcBef>
                <a:spcPts val="2000"/>
              </a:spcBef>
              <a:buFont typeface="Arial" panose="020B0604020202020204" pitchFamily="34" charset="0"/>
              <a:buChar char="•"/>
            </a:pPr>
            <a:r>
              <a:rPr lang="en-US" sz="2400" dirty="0"/>
              <a:t>The processor increments the PC after each instruction fetch so that it will fetch the next instruction in sequence</a:t>
            </a:r>
          </a:p>
          <a:p>
            <a:pPr marL="315913" indent="-315913">
              <a:buFont typeface="Arial" panose="020B0604020202020204" pitchFamily="34" charset="0"/>
              <a:buChar char="•"/>
            </a:pPr>
            <a:r>
              <a:rPr lang="en-US" dirty="0"/>
              <a:t>The fetched instruction is loaded into the instruction register (IR)</a:t>
            </a:r>
          </a:p>
          <a:p>
            <a:pPr marL="315913" lvl="1" indent="-315913">
              <a:spcBef>
                <a:spcPts val="2000"/>
              </a:spcBef>
              <a:buFont typeface="Arial" panose="020B0604020202020204" pitchFamily="34" charset="0"/>
              <a:buChar char="•"/>
            </a:pPr>
            <a:r>
              <a:rPr lang="en-US" sz="2400" dirty="0"/>
              <a:t>The processor interprets the instruction and performs the required action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6632"/>
            <a:ext cx="8229600" cy="619385"/>
          </a:xfrm>
        </p:spPr>
        <p:txBody>
          <a:bodyPr/>
          <a:lstStyle/>
          <a:p>
            <a:r>
              <a:rPr lang="en-US" dirty="0"/>
              <a:t>Action Categories</a:t>
            </a:r>
          </a:p>
        </p:txBody>
      </p:sp>
      <p:graphicFrame>
        <p:nvGraphicFramePr>
          <p:cNvPr id="19" name="Content Placeholder 24"/>
          <p:cNvGraphicFramePr>
            <a:graphicFrameLocks/>
          </p:cNvGraphicFramePr>
          <p:nvPr>
            <p:extLst>
              <p:ext uri="{D42A27DB-BD31-4B8C-83A1-F6EECF244321}">
                <p14:modId xmlns:p14="http://schemas.microsoft.com/office/powerpoint/2010/main" val="696770425"/>
              </p:ext>
            </p:extLst>
          </p:nvPr>
        </p:nvGraphicFramePr>
        <p:xfrm>
          <a:off x="539552" y="908720"/>
          <a:ext cx="7920879" cy="54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theme/theme1.xml><?xml version="1.0" encoding="utf-8"?>
<a:theme xmlns:a="http://schemas.openxmlformats.org/drawingml/2006/main" name="2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11777</TotalTime>
  <Words>13705</Words>
  <Application>Microsoft Office PowerPoint</Application>
  <PresentationFormat>On-screen Show (4:3)</PresentationFormat>
  <Paragraphs>1249</Paragraphs>
  <Slides>46</Slides>
  <Notes>45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Noto Sans Symbols</vt:lpstr>
      <vt:lpstr>Rockwell</vt:lpstr>
      <vt:lpstr>Times New Roman</vt:lpstr>
      <vt:lpstr>Verdana</vt:lpstr>
      <vt:lpstr>2_508 Lecture</vt:lpstr>
      <vt:lpstr>Computer Organization and Architecture Designing for Performance</vt:lpstr>
      <vt:lpstr>Computer Components</vt:lpstr>
      <vt:lpstr>Hardware and Software Approaches</vt:lpstr>
      <vt:lpstr>Software and I/O Components</vt:lpstr>
      <vt:lpstr>Memory, MAR, and MBR</vt:lpstr>
      <vt:lpstr>Figure 3.2</vt:lpstr>
      <vt:lpstr>Figure 3.3</vt:lpstr>
      <vt:lpstr>Fetch Cycle</vt:lpstr>
      <vt:lpstr>Action Categories</vt:lpstr>
      <vt:lpstr>Figure 3.4</vt:lpstr>
      <vt:lpstr>Figure 3.5</vt:lpstr>
      <vt:lpstr>Figure 3.6</vt:lpstr>
      <vt:lpstr>Table 3.1  Classes of Interrupts</vt:lpstr>
      <vt:lpstr>Figure 3.7</vt:lpstr>
      <vt:lpstr>Figure 3.8</vt:lpstr>
      <vt:lpstr>Figure 3.9</vt:lpstr>
      <vt:lpstr>Figure 3.10</vt:lpstr>
      <vt:lpstr>Figure 3.11</vt:lpstr>
      <vt:lpstr>Figure 3.12</vt:lpstr>
      <vt:lpstr>Figure 3.13</vt:lpstr>
      <vt:lpstr>Figure 3.14</vt:lpstr>
      <vt:lpstr>I/O Function</vt:lpstr>
      <vt:lpstr>Figure 3.15</vt:lpstr>
      <vt:lpstr>The interconnection structure must support the following types of transfers:</vt:lpstr>
      <vt:lpstr>Bus Interconnection</vt:lpstr>
      <vt:lpstr>Data Bus</vt:lpstr>
      <vt:lpstr>Address Bus              Control Bus</vt:lpstr>
      <vt:lpstr>Figure 3.16</vt:lpstr>
      <vt:lpstr>Point-to-Point Interconnect</vt:lpstr>
      <vt:lpstr>Quick Path Interconnect</vt:lpstr>
      <vt:lpstr>Figure 3.17</vt:lpstr>
      <vt:lpstr>Figure 3.18</vt:lpstr>
      <vt:lpstr>Figure 3.19</vt:lpstr>
      <vt:lpstr>Figure 3.20</vt:lpstr>
      <vt:lpstr>QPI Link Layer</vt:lpstr>
      <vt:lpstr>QPI Routing and Protocol Layers</vt:lpstr>
      <vt:lpstr>Peripheral Component Interconnect (PCI)</vt:lpstr>
      <vt:lpstr>Figure 3.21</vt:lpstr>
      <vt:lpstr>Figure 3.22</vt:lpstr>
      <vt:lpstr>Figure 3.23</vt:lpstr>
      <vt:lpstr>Figure 3.24</vt:lpstr>
      <vt:lpstr>PCIe   Transaction Layer (TL)</vt:lpstr>
      <vt:lpstr>The TL supports four address spaces:</vt:lpstr>
      <vt:lpstr>Table 3.2   PCIe TLP Transaction Types </vt:lpstr>
      <vt:lpstr>Figure 3.25</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03 Top Level View of Computer Function and Interconnection</dc:title>
  <dc:creator>Adrian J Pullin</dc:creator>
  <cp:lastModifiedBy>Shankar, Nitin</cp:lastModifiedBy>
  <cp:revision>191</cp:revision>
  <cp:lastPrinted>1999-09-24T09:11:31Z</cp:lastPrinted>
  <dcterms:created xsi:type="dcterms:W3CDTF">2012-06-16T23:28:52Z</dcterms:created>
  <dcterms:modified xsi:type="dcterms:W3CDTF">2021-10-24T19:47:33Z</dcterms:modified>
</cp:coreProperties>
</file>

<file path=docProps/thumbnail.jpeg>
</file>